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57" r:id="rId3"/>
    <p:sldId id="263" r:id="rId4"/>
    <p:sldId id="286" r:id="rId5"/>
    <p:sldId id="260" r:id="rId6"/>
    <p:sldId id="270" r:id="rId7"/>
    <p:sldId id="268" r:id="rId8"/>
    <p:sldId id="261" r:id="rId9"/>
    <p:sldId id="265" r:id="rId10"/>
    <p:sldId id="262" r:id="rId11"/>
    <p:sldId id="264" r:id="rId12"/>
    <p:sldId id="273" r:id="rId13"/>
    <p:sldId id="272" r:id="rId14"/>
    <p:sldId id="274" r:id="rId15"/>
    <p:sldId id="271" r:id="rId16"/>
    <p:sldId id="275" r:id="rId17"/>
    <p:sldId id="278" r:id="rId18"/>
    <p:sldId id="276" r:id="rId19"/>
    <p:sldId id="266" r:id="rId20"/>
    <p:sldId id="277" r:id="rId21"/>
    <p:sldId id="279" r:id="rId22"/>
    <p:sldId id="280" r:id="rId23"/>
    <p:sldId id="281" r:id="rId24"/>
    <p:sldId id="282" r:id="rId25"/>
    <p:sldId id="283" r:id="rId26"/>
    <p:sldId id="284" r:id="rId27"/>
    <p:sldId id="285" r:id="rId28"/>
    <p:sldId id="287" r:id="rId29"/>
    <p:sldId id="294" r:id="rId30"/>
    <p:sldId id="290" r:id="rId31"/>
    <p:sldId id="291" r:id="rId32"/>
    <p:sldId id="292" r:id="rId33"/>
    <p:sldId id="289" r:id="rId34"/>
    <p:sldId id="29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B78C7E-B2CA-41BD-AC84-53B0F070DED6}" type="datetimeFigureOut">
              <a:rPr lang="en-US" smtClean="0"/>
              <a:t>21-Nov-13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DCBA37-7606-41EB-9261-452300EA0645}" type="slidenum">
              <a:rPr lang="en-US" smtClean="0"/>
              <a:t>‹#›</a:t>
            </a:fld>
            <a:endParaRPr lang="en-US"/>
          </a:p>
        </p:txBody>
      </p:sp>
    </p:spTree>
    <p:extLst>
      <p:ext uri="{BB962C8B-B14F-4D97-AF65-F5344CB8AC3E}">
        <p14:creationId xmlns:p14="http://schemas.microsoft.com/office/powerpoint/2010/main" val="4096062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F4BD12-A5CA-4D87-BFE9-29FB9FCC3156}" type="datetimeFigureOut">
              <a:rPr lang="en-US" smtClean="0"/>
              <a:pPr/>
              <a:t>21-Nov-13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8D95FB-CB47-4D8D-A1D9-08A38D7FF273}" type="slidenum">
              <a:rPr lang="en-US" smtClean="0"/>
              <a:pPr/>
              <a:t>‹#›</a:t>
            </a:fld>
            <a:endParaRPr lang="en-US"/>
          </a:p>
        </p:txBody>
      </p:sp>
    </p:spTree>
    <p:extLst>
      <p:ext uri="{BB962C8B-B14F-4D97-AF65-F5344CB8AC3E}">
        <p14:creationId xmlns:p14="http://schemas.microsoft.com/office/powerpoint/2010/main" val="1289589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8D95FB-CB47-4D8D-A1D9-08A38D7FF273}"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steinereducation.edu.au/"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i1.wp.com/liveandlearnfarm.com/blog/wp-content/uploads/2013/04/Four-planes-of-development1.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docstoc.com/docs/85176062/Dr-Maria-Montessori-her-theorie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0193848">
            <a:off x="-2619058" y="570594"/>
            <a:ext cx="7772400" cy="1470025"/>
          </a:xfrm>
        </p:spPr>
        <p:txBody>
          <a:bodyPr/>
          <a:lstStyle/>
          <a:p>
            <a:r>
              <a:rPr lang="en-US" dirty="0" smtClean="0"/>
              <a:t>education</a:t>
            </a:r>
            <a:endParaRPr lang="en-US" dirty="0"/>
          </a:p>
        </p:txBody>
      </p:sp>
      <p:sp>
        <p:nvSpPr>
          <p:cNvPr id="4" name="Title 1"/>
          <p:cNvSpPr txBox="1">
            <a:spLocks/>
          </p:cNvSpPr>
          <p:nvPr/>
        </p:nvSpPr>
        <p:spPr>
          <a:xfrm rot="1783766">
            <a:off x="2443782" y="1525641"/>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learning</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1"/>
          <p:cNvSpPr txBox="1">
            <a:spLocks/>
          </p:cNvSpPr>
          <p:nvPr/>
        </p:nvSpPr>
        <p:spPr>
          <a:xfrm rot="1725667">
            <a:off x="-2540613" y="3882304"/>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schools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Title 1"/>
          <p:cNvSpPr txBox="1">
            <a:spLocks/>
          </p:cNvSpPr>
          <p:nvPr/>
        </p:nvSpPr>
        <p:spPr>
          <a:xfrm rot="20798521">
            <a:off x="750474" y="268361"/>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parents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Title 1"/>
          <p:cNvSpPr txBox="1">
            <a:spLocks/>
          </p:cNvSpPr>
          <p:nvPr/>
        </p:nvSpPr>
        <p:spPr>
          <a:xfrm>
            <a:off x="838200" y="2514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800" b="1" dirty="0">
                <a:solidFill>
                  <a:srgbClr val="00B050"/>
                </a:solidFill>
                <a:latin typeface="+mj-lt"/>
                <a:ea typeface="+mj-ea"/>
                <a:cs typeface="+mj-cs"/>
              </a:rPr>
              <a:t>b</a:t>
            </a:r>
            <a:r>
              <a:rPr lang="en-US" sz="4800" b="1" dirty="0" smtClean="0">
                <a:solidFill>
                  <a:srgbClr val="00B050"/>
                </a:solidFill>
                <a:latin typeface="+mj-lt"/>
                <a:ea typeface="+mj-ea"/>
                <a:cs typeface="+mj-cs"/>
              </a:rPr>
              <a:t>ut… c</a:t>
            </a:r>
            <a:r>
              <a:rPr kumimoji="0" lang="en-US" sz="4800" b="1" i="0" u="none" strike="noStrike" kern="1200" cap="none" spc="0" normalizeH="0" baseline="0" noProof="0" dirty="0" err="1" smtClean="0">
                <a:ln>
                  <a:noFill/>
                </a:ln>
                <a:solidFill>
                  <a:srgbClr val="00B050"/>
                </a:solidFill>
                <a:effectLst/>
                <a:uLnTx/>
                <a:uFillTx/>
                <a:latin typeface="+mj-lt"/>
                <a:ea typeface="+mj-ea"/>
                <a:cs typeface="+mj-cs"/>
              </a:rPr>
              <a:t>hildren</a:t>
            </a:r>
            <a:r>
              <a:rPr kumimoji="0" lang="en-US" sz="4800" b="1" i="0" u="none" strike="noStrike" kern="1200" cap="none" spc="0" normalizeH="0" baseline="0" noProof="0" dirty="0" smtClean="0">
                <a:ln>
                  <a:noFill/>
                </a:ln>
                <a:solidFill>
                  <a:srgbClr val="00B050"/>
                </a:solidFill>
                <a:effectLst/>
                <a:uLnTx/>
                <a:uFillTx/>
                <a:latin typeface="+mj-lt"/>
                <a:ea typeface="+mj-ea"/>
                <a:cs typeface="+mj-cs"/>
              </a:rPr>
              <a:t> </a:t>
            </a:r>
            <a:r>
              <a:rPr kumimoji="0" lang="en-US" sz="4800" b="1" i="1" u="none" strike="noStrike" kern="1200" cap="none" spc="0" normalizeH="0" baseline="0" noProof="0" dirty="0" smtClean="0">
                <a:ln>
                  <a:noFill/>
                </a:ln>
                <a:solidFill>
                  <a:srgbClr val="00B050"/>
                </a:solidFill>
                <a:effectLst/>
                <a:uLnTx/>
                <a:uFillTx/>
                <a:latin typeface="+mj-lt"/>
                <a:ea typeface="+mj-ea"/>
                <a:cs typeface="+mj-cs"/>
              </a:rPr>
              <a:t>first</a:t>
            </a:r>
            <a:r>
              <a:rPr kumimoji="0" lang="en-US" sz="4800" b="1" i="0" u="none" strike="noStrike" kern="1200" cap="none" spc="0" normalizeH="0" baseline="0" noProof="0" dirty="0" smtClean="0">
                <a:ln>
                  <a:noFill/>
                </a:ln>
                <a:solidFill>
                  <a:srgbClr val="00B050"/>
                </a:solidFill>
                <a:effectLst/>
                <a:uLnTx/>
                <a:uFillTx/>
                <a:latin typeface="+mj-lt"/>
                <a:ea typeface="+mj-ea"/>
                <a:cs typeface="+mj-cs"/>
              </a:rPr>
              <a:t>!</a:t>
            </a:r>
            <a:endParaRPr kumimoji="0" lang="en-US" sz="4800" b="1" i="0" u="none" strike="noStrike" kern="1200" cap="none" spc="0" normalizeH="0" baseline="0" noProof="0" dirty="0">
              <a:ln>
                <a:noFill/>
              </a:ln>
              <a:solidFill>
                <a:srgbClr val="00B050"/>
              </a:solidFill>
              <a:effectLst/>
              <a:uLnTx/>
              <a:uFillTx/>
              <a:latin typeface="+mj-lt"/>
              <a:ea typeface="+mj-ea"/>
              <a:cs typeface="+mj-cs"/>
            </a:endParaRPr>
          </a:p>
        </p:txBody>
      </p:sp>
      <p:sp>
        <p:nvSpPr>
          <p:cNvPr id="8" name="Title 1"/>
          <p:cNvSpPr txBox="1">
            <a:spLocks/>
          </p:cNvSpPr>
          <p:nvPr/>
        </p:nvSpPr>
        <p:spPr>
          <a:xfrm rot="20756338">
            <a:off x="-162602" y="5192709"/>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t</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heories</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principles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Title 1"/>
          <p:cNvSpPr txBox="1">
            <a:spLocks/>
          </p:cNvSpPr>
          <p:nvPr/>
        </p:nvSpPr>
        <p:spPr>
          <a:xfrm rot="19967163">
            <a:off x="3715948" y="2915053"/>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environment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Title 1"/>
          <p:cNvSpPr txBox="1">
            <a:spLocks/>
          </p:cNvSpPr>
          <p:nvPr/>
        </p:nvSpPr>
        <p:spPr>
          <a:xfrm rot="443286">
            <a:off x="3719850" y="950823"/>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w</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ork</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ethic</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Title 1"/>
          <p:cNvSpPr txBox="1">
            <a:spLocks/>
          </p:cNvSpPr>
          <p:nvPr/>
        </p:nvSpPr>
        <p:spPr>
          <a:xfrm rot="17959952">
            <a:off x="2392139" y="4841808"/>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teachers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2" name="Title 1"/>
          <p:cNvSpPr txBox="1">
            <a:spLocks/>
          </p:cNvSpPr>
          <p:nvPr/>
        </p:nvSpPr>
        <p:spPr>
          <a:xfrm>
            <a:off x="-3124200" y="56388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C00000"/>
                </a:solidFill>
                <a:effectLst/>
                <a:uLnTx/>
                <a:uFillTx/>
                <a:latin typeface="+mj-lt"/>
                <a:ea typeface="+mj-ea"/>
                <a:cs typeface="+mj-cs"/>
              </a:rPr>
              <a:t>…past</a:t>
            </a:r>
            <a:endParaRPr kumimoji="0" lang="en-US" sz="4400" b="0" i="0" u="none" strike="noStrike" kern="1200" cap="none" spc="0" normalizeH="0" baseline="0" noProof="0" dirty="0">
              <a:ln>
                <a:noFill/>
              </a:ln>
              <a:solidFill>
                <a:srgbClr val="C00000"/>
              </a:solidFill>
              <a:effectLst/>
              <a:uLnTx/>
              <a:uFillTx/>
              <a:latin typeface="+mj-lt"/>
              <a:ea typeface="+mj-ea"/>
              <a:cs typeface="+mj-cs"/>
            </a:endParaRPr>
          </a:p>
        </p:txBody>
      </p:sp>
      <p:sp>
        <p:nvSpPr>
          <p:cNvPr id="13" name="Title 1"/>
          <p:cNvSpPr txBox="1">
            <a:spLocks/>
          </p:cNvSpPr>
          <p:nvPr/>
        </p:nvSpPr>
        <p:spPr>
          <a:xfrm>
            <a:off x="4419600" y="-3810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i="1" dirty="0" smtClean="0">
                <a:solidFill>
                  <a:srgbClr val="0070C0"/>
                </a:solidFill>
                <a:latin typeface="+mj-lt"/>
                <a:ea typeface="+mj-ea"/>
                <a:cs typeface="+mj-cs"/>
              </a:rPr>
              <a:t>f</a:t>
            </a:r>
            <a:r>
              <a:rPr kumimoji="0" lang="en-US" sz="4400" b="1" i="1" u="none" strike="noStrike" kern="1200" cap="none" spc="0" normalizeH="0" baseline="0" noProof="0" dirty="0" err="1" smtClean="0">
                <a:ln>
                  <a:noFill/>
                </a:ln>
                <a:solidFill>
                  <a:srgbClr val="0070C0"/>
                </a:solidFill>
                <a:effectLst/>
                <a:uLnTx/>
                <a:uFillTx/>
                <a:latin typeface="+mj-lt"/>
                <a:ea typeface="+mj-ea"/>
                <a:cs typeface="+mj-cs"/>
              </a:rPr>
              <a:t>uture</a:t>
            </a:r>
            <a:r>
              <a:rPr kumimoji="0" lang="en-US" sz="4400" b="1" i="1" u="none" strike="noStrike" kern="1200" cap="none" spc="0" normalizeH="0" baseline="0" noProof="0" dirty="0" smtClean="0">
                <a:ln>
                  <a:noFill/>
                </a:ln>
                <a:solidFill>
                  <a:srgbClr val="0070C0"/>
                </a:solidFill>
                <a:effectLst/>
                <a:uLnTx/>
                <a:uFillTx/>
                <a:latin typeface="+mj-lt"/>
                <a:ea typeface="+mj-ea"/>
                <a:cs typeface="+mj-cs"/>
              </a:rPr>
              <a:t>…</a:t>
            </a:r>
            <a:endParaRPr kumimoji="0" lang="en-US" sz="4400" b="1" i="1" u="none" strike="noStrike" kern="1200" cap="none" spc="0" normalizeH="0" baseline="0" noProof="0" dirty="0">
              <a:ln>
                <a:noFill/>
              </a:ln>
              <a:solidFill>
                <a:srgbClr val="0070C0"/>
              </a:solidFill>
              <a:effectLst/>
              <a:uLnTx/>
              <a:uFillTx/>
              <a:latin typeface="+mj-lt"/>
              <a:ea typeface="+mj-ea"/>
              <a:cs typeface="+mj-cs"/>
            </a:endParaRPr>
          </a:p>
        </p:txBody>
      </p:sp>
      <p:sp>
        <p:nvSpPr>
          <p:cNvPr id="14" name="Title 1"/>
          <p:cNvSpPr txBox="1">
            <a:spLocks/>
          </p:cNvSpPr>
          <p:nvPr/>
        </p:nvSpPr>
        <p:spPr>
          <a:xfrm>
            <a:off x="0" y="1295400"/>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00B0F0"/>
                </a:solidFill>
                <a:latin typeface="+mj-lt"/>
                <a:ea typeface="+mj-ea"/>
                <a:cs typeface="+mj-cs"/>
              </a:rPr>
              <a:t>w</a:t>
            </a:r>
            <a:r>
              <a:rPr kumimoji="0" lang="en-US" sz="3200" b="0" i="1" u="none" strike="noStrike" kern="1200" cap="none" spc="0" normalizeH="0" baseline="0" noProof="0" dirty="0" err="1" smtClean="0">
                <a:ln>
                  <a:noFill/>
                </a:ln>
                <a:solidFill>
                  <a:srgbClr val="00B0F0"/>
                </a:solidFill>
                <a:effectLst/>
                <a:uLnTx/>
                <a:uFillTx/>
                <a:latin typeface="+mj-lt"/>
                <a:ea typeface="+mj-ea"/>
                <a:cs typeface="+mj-cs"/>
              </a:rPr>
              <a:t>ith</a:t>
            </a:r>
            <a:r>
              <a:rPr kumimoji="0" lang="en-US" sz="3200" b="0" i="1" u="none" strike="noStrike" kern="1200" cap="none" spc="0" normalizeH="0" baseline="0" noProof="0" dirty="0" smtClean="0">
                <a:ln>
                  <a:noFill/>
                </a:ln>
                <a:solidFill>
                  <a:srgbClr val="00B0F0"/>
                </a:solidFill>
                <a:effectLst/>
                <a:uLnTx/>
                <a:uFillTx/>
                <a:latin typeface="+mj-lt"/>
                <a:ea typeface="+mj-ea"/>
                <a:cs typeface="+mj-cs"/>
              </a:rPr>
              <a:t> hands</a:t>
            </a:r>
            <a:endParaRPr kumimoji="0" lang="en-US" sz="3200" b="0" i="1" u="none" strike="noStrike" kern="1200" cap="none" spc="0" normalizeH="0" baseline="0" noProof="0" dirty="0">
              <a:ln>
                <a:noFill/>
              </a:ln>
              <a:solidFill>
                <a:srgbClr val="00B0F0"/>
              </a:solidFill>
              <a:effectLst/>
              <a:uLnTx/>
              <a:uFillTx/>
              <a:latin typeface="+mj-lt"/>
              <a:ea typeface="+mj-ea"/>
              <a:cs typeface="+mj-cs"/>
            </a:endParaRPr>
          </a:p>
        </p:txBody>
      </p:sp>
      <p:sp>
        <p:nvSpPr>
          <p:cNvPr id="15" name="Title 1"/>
          <p:cNvSpPr txBox="1">
            <a:spLocks/>
          </p:cNvSpPr>
          <p:nvPr/>
        </p:nvSpPr>
        <p:spPr>
          <a:xfrm rot="20336221">
            <a:off x="6392916" y="1966058"/>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00B0F0"/>
                </a:solidFill>
                <a:latin typeface="+mj-lt"/>
                <a:ea typeface="+mj-ea"/>
                <a:cs typeface="+mj-cs"/>
              </a:rPr>
              <a:t>w</a:t>
            </a:r>
            <a:r>
              <a:rPr kumimoji="0" lang="en-US" sz="3200" b="0" i="1" u="none" strike="noStrike" kern="1200" cap="none" spc="0" normalizeH="0" baseline="0" noProof="0" dirty="0" err="1" smtClean="0">
                <a:ln>
                  <a:noFill/>
                </a:ln>
                <a:solidFill>
                  <a:srgbClr val="00B0F0"/>
                </a:solidFill>
                <a:effectLst/>
                <a:uLnTx/>
                <a:uFillTx/>
                <a:latin typeface="+mj-lt"/>
                <a:ea typeface="+mj-ea"/>
                <a:cs typeface="+mj-cs"/>
              </a:rPr>
              <a:t>ith</a:t>
            </a:r>
            <a:r>
              <a:rPr kumimoji="0" lang="en-US" sz="3200" b="0" i="1" u="none" strike="noStrike" kern="1200" cap="none" spc="0" normalizeH="0" baseline="0" noProof="0" dirty="0" smtClean="0">
                <a:ln>
                  <a:noFill/>
                </a:ln>
                <a:solidFill>
                  <a:srgbClr val="00B0F0"/>
                </a:solidFill>
                <a:effectLst/>
                <a:uLnTx/>
                <a:uFillTx/>
                <a:latin typeface="+mj-lt"/>
                <a:ea typeface="+mj-ea"/>
                <a:cs typeface="+mj-cs"/>
              </a:rPr>
              <a:t> heart</a:t>
            </a:r>
            <a:endParaRPr kumimoji="0" lang="en-US" sz="3200" b="0" i="1" u="none" strike="noStrike" kern="1200" cap="none" spc="0" normalizeH="0" baseline="0" noProof="0" dirty="0">
              <a:ln>
                <a:noFill/>
              </a:ln>
              <a:solidFill>
                <a:srgbClr val="00B0F0"/>
              </a:solidFill>
              <a:effectLst/>
              <a:uLnTx/>
              <a:uFillTx/>
              <a:latin typeface="+mj-lt"/>
              <a:ea typeface="+mj-ea"/>
              <a:cs typeface="+mj-cs"/>
            </a:endParaRPr>
          </a:p>
        </p:txBody>
      </p:sp>
      <p:sp>
        <p:nvSpPr>
          <p:cNvPr id="16" name="Title 1"/>
          <p:cNvSpPr txBox="1">
            <a:spLocks/>
          </p:cNvSpPr>
          <p:nvPr/>
        </p:nvSpPr>
        <p:spPr>
          <a:xfrm rot="2366707">
            <a:off x="6383721" y="4170689"/>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00B0F0"/>
                </a:solidFill>
                <a:latin typeface="+mj-lt"/>
                <a:ea typeface="+mj-ea"/>
                <a:cs typeface="+mj-cs"/>
              </a:rPr>
              <a:t>w</a:t>
            </a:r>
            <a:r>
              <a:rPr kumimoji="0" lang="en-US" sz="3200" b="0" i="1" u="none" strike="noStrike" kern="1200" cap="none" spc="0" normalizeH="0" baseline="0" noProof="0" dirty="0" err="1" smtClean="0">
                <a:ln>
                  <a:noFill/>
                </a:ln>
                <a:solidFill>
                  <a:srgbClr val="00B0F0"/>
                </a:solidFill>
                <a:effectLst/>
                <a:uLnTx/>
                <a:uFillTx/>
                <a:latin typeface="+mj-lt"/>
                <a:ea typeface="+mj-ea"/>
                <a:cs typeface="+mj-cs"/>
              </a:rPr>
              <a:t>ith</a:t>
            </a:r>
            <a:r>
              <a:rPr kumimoji="0" lang="en-US" sz="3200" b="0" i="1" u="none" strike="noStrike" kern="1200" cap="none" spc="0" normalizeH="0" baseline="0" noProof="0" dirty="0" smtClean="0">
                <a:ln>
                  <a:noFill/>
                </a:ln>
                <a:solidFill>
                  <a:srgbClr val="00B0F0"/>
                </a:solidFill>
                <a:effectLst/>
                <a:uLnTx/>
                <a:uFillTx/>
                <a:latin typeface="+mj-lt"/>
                <a:ea typeface="+mj-ea"/>
                <a:cs typeface="+mj-cs"/>
              </a:rPr>
              <a:t> heads</a:t>
            </a:r>
            <a:endParaRPr kumimoji="0" lang="en-US" sz="3200" b="0" i="1" u="none" strike="noStrike" kern="1200" cap="none" spc="0" normalizeH="0" baseline="0" noProof="0" dirty="0">
              <a:ln>
                <a:noFill/>
              </a:ln>
              <a:solidFill>
                <a:srgbClr val="00B0F0"/>
              </a:solidFill>
              <a:effectLst/>
              <a:uLnTx/>
              <a:uFillTx/>
              <a:latin typeface="+mj-lt"/>
              <a:ea typeface="+mj-ea"/>
              <a:cs typeface="+mj-cs"/>
            </a:endParaRPr>
          </a:p>
        </p:txBody>
      </p:sp>
      <p:sp>
        <p:nvSpPr>
          <p:cNvPr id="17" name="Title 1"/>
          <p:cNvSpPr txBox="1">
            <a:spLocks/>
          </p:cNvSpPr>
          <p:nvPr/>
        </p:nvSpPr>
        <p:spPr>
          <a:xfrm rot="18875019">
            <a:off x="294577" y="3266113"/>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i="1" dirty="0" smtClean="0">
                <a:solidFill>
                  <a:srgbClr val="002060"/>
                </a:solidFill>
                <a:latin typeface="+mj-lt"/>
                <a:ea typeface="+mj-ea"/>
                <a:cs typeface="+mj-cs"/>
              </a:rPr>
              <a:t>soul</a:t>
            </a:r>
            <a:endParaRPr kumimoji="0" lang="en-US" sz="3200" b="1" i="1" u="none" strike="noStrike" kern="1200" cap="none" spc="0" normalizeH="0" baseline="0" noProof="0" dirty="0">
              <a:ln>
                <a:noFill/>
              </a:ln>
              <a:solidFill>
                <a:srgbClr val="002060"/>
              </a:solidFill>
              <a:effectLst/>
              <a:uLnTx/>
              <a:uFillTx/>
              <a:latin typeface="+mj-lt"/>
              <a:ea typeface="+mj-ea"/>
              <a:cs typeface="+mj-cs"/>
            </a:endParaRPr>
          </a:p>
        </p:txBody>
      </p:sp>
      <p:sp>
        <p:nvSpPr>
          <p:cNvPr id="18" name="Title 1"/>
          <p:cNvSpPr txBox="1">
            <a:spLocks/>
          </p:cNvSpPr>
          <p:nvPr/>
        </p:nvSpPr>
        <p:spPr>
          <a:xfrm rot="864237">
            <a:off x="6370013" y="5566558"/>
            <a:ext cx="2949527"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i="1" dirty="0" smtClean="0">
                <a:solidFill>
                  <a:srgbClr val="002060"/>
                </a:solidFill>
                <a:latin typeface="+mj-lt"/>
                <a:ea typeface="+mj-ea"/>
                <a:cs typeface="+mj-cs"/>
              </a:rPr>
              <a:t>mind</a:t>
            </a:r>
            <a:endParaRPr kumimoji="0" lang="en-US" sz="3200" b="1" i="1" u="none" strike="noStrike" kern="1200" cap="none" spc="0" normalizeH="0" baseline="0" noProof="0" dirty="0">
              <a:ln>
                <a:noFill/>
              </a:ln>
              <a:solidFill>
                <a:srgbClr val="002060"/>
              </a:solidFill>
              <a:effectLst/>
              <a:uLnTx/>
              <a:uFillTx/>
              <a:latin typeface="+mj-lt"/>
              <a:ea typeface="+mj-ea"/>
              <a:cs typeface="+mj-cs"/>
            </a:endParaRPr>
          </a:p>
        </p:txBody>
      </p:sp>
      <p:sp>
        <p:nvSpPr>
          <p:cNvPr id="19" name="Title 1"/>
          <p:cNvSpPr txBox="1">
            <a:spLocks/>
          </p:cNvSpPr>
          <p:nvPr/>
        </p:nvSpPr>
        <p:spPr>
          <a:xfrm rot="1644153">
            <a:off x="-1081844" y="-20321"/>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002060"/>
                </a:solidFill>
                <a:latin typeface="+mj-lt"/>
                <a:ea typeface="+mj-ea"/>
                <a:cs typeface="+mj-cs"/>
              </a:rPr>
              <a:t>body</a:t>
            </a:r>
            <a:endParaRPr kumimoji="0" lang="en-US" sz="3200" b="0" i="1" u="none" strike="noStrike" kern="1200" cap="none" spc="0" normalizeH="0" baseline="0" noProof="0" dirty="0">
              <a:ln>
                <a:noFill/>
              </a:ln>
              <a:solidFill>
                <a:srgbClr val="002060"/>
              </a:solidFill>
              <a:effectLst/>
              <a:uLnTx/>
              <a:uFillTx/>
              <a:latin typeface="+mj-lt"/>
              <a:ea typeface="+mj-ea"/>
              <a:cs typeface="+mj-cs"/>
            </a:endParaRPr>
          </a:p>
        </p:txBody>
      </p:sp>
      <p:sp>
        <p:nvSpPr>
          <p:cNvPr id="20" name="Title 1"/>
          <p:cNvSpPr txBox="1">
            <a:spLocks/>
          </p:cNvSpPr>
          <p:nvPr/>
        </p:nvSpPr>
        <p:spPr>
          <a:xfrm rot="545395">
            <a:off x="711168" y="-511967"/>
            <a:ext cx="2317484"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C000"/>
                </a:solidFill>
                <a:latin typeface="+mj-lt"/>
                <a:ea typeface="+mj-ea"/>
                <a:cs typeface="+mj-cs"/>
              </a:rPr>
              <a:t>psychology</a:t>
            </a:r>
            <a:endParaRPr kumimoji="0" lang="en-US" sz="3200" b="0" i="1" u="none" strike="noStrike" kern="1200" cap="none" spc="0" normalizeH="0" baseline="0" noProof="0" dirty="0">
              <a:ln>
                <a:noFill/>
              </a:ln>
              <a:solidFill>
                <a:srgbClr val="FFC000"/>
              </a:solidFill>
              <a:effectLst/>
              <a:uLnTx/>
              <a:uFillTx/>
              <a:latin typeface="+mj-lt"/>
              <a:ea typeface="+mj-ea"/>
              <a:cs typeface="+mj-cs"/>
            </a:endParaRPr>
          </a:p>
        </p:txBody>
      </p:sp>
      <p:sp>
        <p:nvSpPr>
          <p:cNvPr id="21" name="Title 1"/>
          <p:cNvSpPr txBox="1">
            <a:spLocks/>
          </p:cNvSpPr>
          <p:nvPr/>
        </p:nvSpPr>
        <p:spPr>
          <a:xfrm rot="545395">
            <a:off x="-744568" y="4845671"/>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C000"/>
                </a:solidFill>
                <a:latin typeface="+mj-lt"/>
                <a:ea typeface="+mj-ea"/>
                <a:cs typeface="+mj-cs"/>
              </a:rPr>
              <a:t>physiology</a:t>
            </a:r>
            <a:endParaRPr kumimoji="0" lang="en-US" sz="3200" b="0" i="1" u="none" strike="noStrike" kern="1200" cap="none" spc="0" normalizeH="0" baseline="0" noProof="0" dirty="0">
              <a:ln>
                <a:noFill/>
              </a:ln>
              <a:solidFill>
                <a:srgbClr val="FFC000"/>
              </a:solidFill>
              <a:effectLst/>
              <a:uLnTx/>
              <a:uFillTx/>
              <a:latin typeface="+mj-lt"/>
              <a:ea typeface="+mj-ea"/>
              <a:cs typeface="+mj-cs"/>
            </a:endParaRPr>
          </a:p>
        </p:txBody>
      </p:sp>
      <p:sp>
        <p:nvSpPr>
          <p:cNvPr id="22" name="Title 1"/>
          <p:cNvSpPr txBox="1">
            <a:spLocks/>
          </p:cNvSpPr>
          <p:nvPr/>
        </p:nvSpPr>
        <p:spPr>
          <a:xfrm rot="3373218">
            <a:off x="5073661" y="-57149"/>
            <a:ext cx="3581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C000"/>
                </a:solidFill>
                <a:latin typeface="+mj-lt"/>
                <a:ea typeface="+mj-ea"/>
                <a:cs typeface="+mj-cs"/>
              </a:rPr>
              <a:t>sociology</a:t>
            </a:r>
            <a:endParaRPr kumimoji="0" lang="en-US" sz="3200" b="0" i="1" u="none" strike="noStrike" kern="1200" cap="none" spc="0" normalizeH="0" baseline="0" noProof="0" dirty="0">
              <a:ln>
                <a:noFill/>
              </a:ln>
              <a:solidFill>
                <a:srgbClr val="FFC000"/>
              </a:solidFill>
              <a:effectLst/>
              <a:uLnTx/>
              <a:uFillTx/>
              <a:latin typeface="+mj-lt"/>
              <a:ea typeface="+mj-ea"/>
              <a:cs typeface="+mj-cs"/>
            </a:endParaRPr>
          </a:p>
        </p:txBody>
      </p:sp>
      <p:sp>
        <p:nvSpPr>
          <p:cNvPr id="23" name="Title 1"/>
          <p:cNvSpPr txBox="1">
            <a:spLocks/>
          </p:cNvSpPr>
          <p:nvPr/>
        </p:nvSpPr>
        <p:spPr>
          <a:xfrm rot="19655236">
            <a:off x="2597337" y="4089593"/>
            <a:ext cx="20391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0000"/>
                </a:solidFill>
                <a:latin typeface="+mj-lt"/>
                <a:ea typeface="+mj-ea"/>
                <a:cs typeface="+mj-cs"/>
              </a:rPr>
              <a:t>sciences</a:t>
            </a:r>
            <a:endParaRPr kumimoji="0" lang="en-US" sz="3200" b="0" i="1" u="none" strike="noStrike" kern="1200" cap="none" spc="0" normalizeH="0" baseline="0" noProof="0" dirty="0">
              <a:ln>
                <a:noFill/>
              </a:ln>
              <a:solidFill>
                <a:srgbClr val="FF0000"/>
              </a:solidFill>
              <a:effectLst/>
              <a:uLnTx/>
              <a:uFillTx/>
              <a:latin typeface="+mj-lt"/>
              <a:ea typeface="+mj-ea"/>
              <a:cs typeface="+mj-cs"/>
            </a:endParaRPr>
          </a:p>
        </p:txBody>
      </p:sp>
      <p:sp>
        <p:nvSpPr>
          <p:cNvPr id="24" name="Title 1"/>
          <p:cNvSpPr txBox="1">
            <a:spLocks/>
          </p:cNvSpPr>
          <p:nvPr/>
        </p:nvSpPr>
        <p:spPr>
          <a:xfrm rot="914608">
            <a:off x="4424579" y="623204"/>
            <a:ext cx="20391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0000"/>
                </a:solidFill>
                <a:latin typeface="+mj-lt"/>
                <a:ea typeface="+mj-ea"/>
                <a:cs typeface="+mj-cs"/>
              </a:rPr>
              <a:t>arts</a:t>
            </a:r>
            <a:endParaRPr kumimoji="0" lang="en-US" sz="3200" b="0" i="1" u="none" strike="noStrike" kern="1200" cap="none" spc="0" normalizeH="0" baseline="0" noProof="0" dirty="0">
              <a:ln>
                <a:noFill/>
              </a:ln>
              <a:solidFill>
                <a:srgbClr val="FF0000"/>
              </a:solidFill>
              <a:effectLst/>
              <a:uLnTx/>
              <a:uFillTx/>
              <a:latin typeface="+mj-lt"/>
              <a:ea typeface="+mj-ea"/>
              <a:cs typeface="+mj-cs"/>
            </a:endParaRPr>
          </a:p>
        </p:txBody>
      </p:sp>
      <p:sp>
        <p:nvSpPr>
          <p:cNvPr id="25" name="Title 1"/>
          <p:cNvSpPr txBox="1">
            <a:spLocks/>
          </p:cNvSpPr>
          <p:nvPr/>
        </p:nvSpPr>
        <p:spPr>
          <a:xfrm rot="1755291">
            <a:off x="2515157" y="937910"/>
            <a:ext cx="20391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0000"/>
                </a:solidFill>
                <a:latin typeface="+mj-lt"/>
                <a:ea typeface="+mj-ea"/>
                <a:cs typeface="+mj-cs"/>
              </a:rPr>
              <a:t>languages</a:t>
            </a:r>
            <a:endParaRPr kumimoji="0" lang="en-US" sz="3200" b="0" i="1" u="none" strike="noStrike" kern="1200" cap="none" spc="0" normalizeH="0" baseline="0" noProof="0" dirty="0">
              <a:ln>
                <a:noFill/>
              </a:ln>
              <a:solidFill>
                <a:srgbClr val="FF0000"/>
              </a:solidFill>
              <a:effectLst/>
              <a:uLnTx/>
              <a:uFillTx/>
              <a:latin typeface="+mj-lt"/>
              <a:ea typeface="+mj-ea"/>
              <a:cs typeface="+mj-cs"/>
            </a:endParaRPr>
          </a:p>
        </p:txBody>
      </p:sp>
      <p:sp>
        <p:nvSpPr>
          <p:cNvPr id="26" name="Title 1"/>
          <p:cNvSpPr txBox="1">
            <a:spLocks/>
          </p:cNvSpPr>
          <p:nvPr/>
        </p:nvSpPr>
        <p:spPr>
          <a:xfrm>
            <a:off x="2819400" y="-381000"/>
            <a:ext cx="32583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chemeClr val="accent2">
                    <a:lumMod val="75000"/>
                  </a:schemeClr>
                </a:solidFill>
                <a:latin typeface="+mj-lt"/>
                <a:ea typeface="+mj-ea"/>
                <a:cs typeface="+mj-cs"/>
              </a:rPr>
              <a:t>…unending youth!</a:t>
            </a:r>
            <a:endParaRPr kumimoji="0" lang="en-US" sz="3200" b="0" i="1"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
        <p:nvSpPr>
          <p:cNvPr id="27" name="Title 1"/>
          <p:cNvSpPr txBox="1">
            <a:spLocks/>
          </p:cNvSpPr>
          <p:nvPr/>
        </p:nvSpPr>
        <p:spPr>
          <a:xfrm>
            <a:off x="0" y="2438400"/>
            <a:ext cx="21915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chemeClr val="accent2">
                    <a:lumMod val="75000"/>
                  </a:schemeClr>
                </a:solidFill>
                <a:latin typeface="+mj-lt"/>
                <a:ea typeface="+mj-ea"/>
                <a:cs typeface="+mj-cs"/>
              </a:rPr>
              <a:t>adolescence</a:t>
            </a:r>
            <a:endParaRPr kumimoji="0" lang="en-US" sz="3200" b="0" i="1"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
        <p:nvSpPr>
          <p:cNvPr id="28" name="Title 1"/>
          <p:cNvSpPr txBox="1">
            <a:spLocks/>
          </p:cNvSpPr>
          <p:nvPr/>
        </p:nvSpPr>
        <p:spPr>
          <a:xfrm>
            <a:off x="3581400" y="1752600"/>
            <a:ext cx="20391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chemeClr val="accent2">
                    <a:lumMod val="75000"/>
                  </a:schemeClr>
                </a:solidFill>
                <a:latin typeface="+mj-lt"/>
                <a:ea typeface="+mj-ea"/>
                <a:cs typeface="+mj-cs"/>
              </a:rPr>
              <a:t>youth</a:t>
            </a:r>
            <a:endParaRPr kumimoji="0" lang="en-US" sz="3200" b="0" i="1"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
        <p:nvSpPr>
          <p:cNvPr id="29" name="Title 1"/>
          <p:cNvSpPr txBox="1">
            <a:spLocks/>
          </p:cNvSpPr>
          <p:nvPr/>
        </p:nvSpPr>
        <p:spPr>
          <a:xfrm>
            <a:off x="3435539" y="5842193"/>
            <a:ext cx="2039131"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chemeClr val="accent2">
                    <a:lumMod val="75000"/>
                  </a:schemeClr>
                </a:solidFill>
                <a:latin typeface="+mj-lt"/>
                <a:ea typeface="+mj-ea"/>
                <a:cs typeface="+mj-cs"/>
              </a:rPr>
              <a:t>childhood</a:t>
            </a:r>
            <a:endParaRPr kumimoji="0" lang="en-US" sz="3200" b="0" i="1"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
        <p:nvSpPr>
          <p:cNvPr id="30" name="Title 1"/>
          <p:cNvSpPr txBox="1">
            <a:spLocks/>
          </p:cNvSpPr>
          <p:nvPr/>
        </p:nvSpPr>
        <p:spPr>
          <a:xfrm rot="20706853">
            <a:off x="5894458" y="4731347"/>
            <a:ext cx="279328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C000"/>
                </a:solidFill>
                <a:latin typeface="+mj-lt"/>
                <a:ea typeface="+mj-ea"/>
                <a:cs typeface="+mj-cs"/>
              </a:rPr>
              <a:t>pedagogy</a:t>
            </a:r>
            <a:endParaRPr kumimoji="0" lang="en-US" sz="3200" b="0" i="1" u="none" strike="noStrike" kern="1200" cap="none" spc="0" normalizeH="0" baseline="0" noProof="0" dirty="0">
              <a:ln>
                <a:noFill/>
              </a:ln>
              <a:solidFill>
                <a:srgbClr val="FFC000"/>
              </a:solidFill>
              <a:effectLst/>
              <a:uLnTx/>
              <a:uFillTx/>
              <a:latin typeface="+mj-lt"/>
              <a:ea typeface="+mj-ea"/>
              <a:cs typeface="+mj-cs"/>
            </a:endParaRPr>
          </a:p>
        </p:txBody>
      </p:sp>
      <p:sp>
        <p:nvSpPr>
          <p:cNvPr id="31" name="Title 1"/>
          <p:cNvSpPr txBox="1">
            <a:spLocks/>
          </p:cNvSpPr>
          <p:nvPr/>
        </p:nvSpPr>
        <p:spPr>
          <a:xfrm rot="2304190">
            <a:off x="3938444" y="3475511"/>
            <a:ext cx="260461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i="1" dirty="0" smtClean="0">
                <a:solidFill>
                  <a:srgbClr val="FFC000"/>
                </a:solidFill>
                <a:latin typeface="+mj-lt"/>
                <a:ea typeface="+mj-ea"/>
                <a:cs typeface="+mj-cs"/>
              </a:rPr>
              <a:t>philosophy</a:t>
            </a:r>
            <a:endParaRPr kumimoji="0" lang="en-US" sz="3200" b="0" i="1" u="none" strike="noStrike" kern="1200" cap="none" spc="0" normalizeH="0" baseline="0" noProof="0" dirty="0">
              <a:ln>
                <a:noFill/>
              </a:ln>
              <a:solidFill>
                <a:srgbClr val="FFC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52110" y="914400"/>
            <a:ext cx="8182290" cy="4348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caveats!</a:t>
            </a:r>
            <a:endParaRPr lang="en-US" dirty="0"/>
          </a:p>
        </p:txBody>
      </p:sp>
      <p:sp>
        <p:nvSpPr>
          <p:cNvPr id="4" name="Subtitle 2"/>
          <p:cNvSpPr>
            <a:spLocks noGrp="1"/>
          </p:cNvSpPr>
          <p:nvPr>
            <p:ph idx="1"/>
          </p:nvPr>
        </p:nvSpPr>
        <p:spPr/>
        <p:txBody>
          <a:bodyPr>
            <a:normAutofit fontScale="85000" lnSpcReduction="10000"/>
          </a:bodyPr>
          <a:lstStyle/>
          <a:p>
            <a:r>
              <a:rPr lang="en-US" dirty="0" smtClean="0"/>
              <a:t>some thoughts on education (=life) (and </a:t>
            </a:r>
            <a:r>
              <a:rPr lang="en-US" i="1" dirty="0" smtClean="0"/>
              <a:t>still</a:t>
            </a:r>
            <a:r>
              <a:rPr lang="en-US" dirty="0" smtClean="0"/>
              <a:t> thinking…)</a:t>
            </a:r>
          </a:p>
          <a:p>
            <a:r>
              <a:rPr lang="en-US" i="1" dirty="0" smtClean="0"/>
              <a:t>only</a:t>
            </a:r>
            <a:r>
              <a:rPr lang="en-US" dirty="0" smtClean="0"/>
              <a:t> some pointers – no proofs!</a:t>
            </a:r>
          </a:p>
          <a:p>
            <a:r>
              <a:rPr lang="en-US" dirty="0" smtClean="0"/>
              <a:t>personal notes based on experiences</a:t>
            </a:r>
          </a:p>
          <a:p>
            <a:endParaRPr lang="en-US" dirty="0" smtClean="0"/>
          </a:p>
          <a:p>
            <a:pPr>
              <a:buNone/>
            </a:pPr>
            <a:r>
              <a:rPr lang="en-US" dirty="0" smtClean="0"/>
              <a:t>	“</a:t>
            </a:r>
            <a:r>
              <a:rPr lang="en-US" i="1" dirty="0" smtClean="0"/>
              <a:t>A thought is an arrow shot at the truth; it can hit a point , but not cover the whole target. But the archer is too well satisfied with his success ,to ask anything farther. </a:t>
            </a:r>
            <a:r>
              <a:rPr lang="en-US" dirty="0" smtClean="0"/>
              <a:t>“</a:t>
            </a:r>
          </a:p>
          <a:p>
            <a:pPr>
              <a:buNone/>
            </a:pPr>
            <a:endParaRPr lang="en-US" dirty="0" smtClean="0"/>
          </a:p>
          <a:p>
            <a:pPr>
              <a:buNone/>
            </a:pPr>
            <a:r>
              <a:rPr lang="en-US" dirty="0" smtClean="0"/>
              <a:t>		-- Sri </a:t>
            </a:r>
            <a:r>
              <a:rPr lang="en-US" dirty="0" err="1" smtClean="0"/>
              <a:t>Aurobindo</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381000"/>
          </a:xfrm>
        </p:spPr>
        <p:txBody>
          <a:bodyPr>
            <a:normAutofit fontScale="90000"/>
          </a:bodyPr>
          <a:lstStyle/>
          <a:p>
            <a:r>
              <a:rPr lang="en-US" dirty="0" smtClean="0"/>
              <a:t>what </a:t>
            </a:r>
            <a:r>
              <a:rPr lang="en-US" dirty="0"/>
              <a:t>is education?</a:t>
            </a:r>
            <a:br>
              <a:rPr lang="en-US" dirty="0"/>
            </a:br>
            <a:endParaRPr lang="en-US" dirty="0"/>
          </a:p>
        </p:txBody>
      </p:sp>
      <p:sp>
        <p:nvSpPr>
          <p:cNvPr id="3" name="Content Placeholder 2"/>
          <p:cNvSpPr>
            <a:spLocks noGrp="1"/>
          </p:cNvSpPr>
          <p:nvPr>
            <p:ph idx="1"/>
          </p:nvPr>
        </p:nvSpPr>
        <p:spPr>
          <a:xfrm>
            <a:off x="457200" y="685800"/>
            <a:ext cx="8229600" cy="5440363"/>
          </a:xfrm>
        </p:spPr>
        <p:txBody>
          <a:bodyPr>
            <a:normAutofit fontScale="77500" lnSpcReduction="20000"/>
          </a:bodyPr>
          <a:lstStyle/>
          <a:p>
            <a:r>
              <a:rPr lang="en-US" b="1" dirty="0" smtClean="0"/>
              <a:t>J. </a:t>
            </a:r>
            <a:r>
              <a:rPr lang="en-US" b="1" dirty="0" err="1" smtClean="0"/>
              <a:t>Krishnamurthi</a:t>
            </a:r>
            <a:r>
              <a:rPr lang="en-US" dirty="0" smtClean="0"/>
              <a:t>: What </a:t>
            </a:r>
            <a:r>
              <a:rPr lang="en-US" i="1" dirty="0"/>
              <a:t>NOT</a:t>
            </a:r>
            <a:r>
              <a:rPr lang="en-US" dirty="0"/>
              <a:t> </a:t>
            </a:r>
            <a:r>
              <a:rPr lang="en-US" dirty="0" smtClean="0"/>
              <a:t> is education?</a:t>
            </a:r>
            <a:endParaRPr lang="en-US" dirty="0"/>
          </a:p>
          <a:p>
            <a:r>
              <a:rPr lang="en-US" b="1" dirty="0"/>
              <a:t>Rudolph Steiner</a:t>
            </a:r>
            <a:r>
              <a:rPr lang="en-US" dirty="0"/>
              <a:t>:  ‘We shouldn’t ask “What does a person need to be able to do in order to fit into the existing social order today?” Instead we should ask “what lives in each human being and what can be developed in him or her?” ’ </a:t>
            </a:r>
          </a:p>
          <a:p>
            <a:r>
              <a:rPr lang="en-US" b="1" dirty="0"/>
              <a:t>Maria </a:t>
            </a:r>
            <a:r>
              <a:rPr lang="en-US" b="1" dirty="0" smtClean="0"/>
              <a:t>Montessori</a:t>
            </a:r>
            <a:r>
              <a:rPr lang="en-US" dirty="0"/>
              <a:t>: It is a preparation for Life.</a:t>
            </a:r>
          </a:p>
          <a:p>
            <a:r>
              <a:rPr lang="en-US" b="1" dirty="0"/>
              <a:t>Mohandas </a:t>
            </a:r>
            <a:r>
              <a:rPr lang="en-US" b="1" dirty="0" err="1"/>
              <a:t>Karamchand</a:t>
            </a:r>
            <a:r>
              <a:rPr lang="en-US" b="1" dirty="0"/>
              <a:t> Gandhi</a:t>
            </a:r>
            <a:r>
              <a:rPr lang="en-US" dirty="0"/>
              <a:t>: Real education consists in drawing the best out of yourself. What better book can there be than the book of humanity?</a:t>
            </a:r>
          </a:p>
          <a:p>
            <a:r>
              <a:rPr lang="en-US" b="1" dirty="0"/>
              <a:t>Sri </a:t>
            </a:r>
            <a:r>
              <a:rPr lang="en-US" b="1" dirty="0" err="1"/>
              <a:t>Aurobindo</a:t>
            </a:r>
            <a:r>
              <a:rPr lang="en-US" dirty="0"/>
              <a:t>: The true basis of education is the study of the human mind -- infant, adolescent and adult.</a:t>
            </a:r>
          </a:p>
          <a:p>
            <a:r>
              <a:rPr lang="en-US" b="1" dirty="0"/>
              <a:t>The Mother</a:t>
            </a:r>
            <a:r>
              <a:rPr lang="en-US" dirty="0"/>
              <a:t>: The education of a human being should begin at birth and continue throughout his [/her]  life.</a:t>
            </a:r>
          </a:p>
          <a:p>
            <a:pPr marL="0" indent="0">
              <a:buNone/>
            </a:pPr>
            <a:endParaRPr lang="en-US" dirty="0" smtClean="0"/>
          </a:p>
          <a:p>
            <a:pPr marL="0" indent="0" algn="r">
              <a:buNone/>
            </a:pPr>
            <a:r>
              <a:rPr lang="en-US" dirty="0" smtClean="0"/>
              <a:t>… So</a:t>
            </a:r>
            <a:r>
              <a:rPr lang="en-US" dirty="0"/>
              <a:t>, we would rather say: Education </a:t>
            </a:r>
            <a:r>
              <a:rPr lang="en-US" b="1" u="sng" dirty="0"/>
              <a:t>IS</a:t>
            </a:r>
            <a:r>
              <a:rPr lang="en-US" dirty="0"/>
              <a:t> life.</a:t>
            </a:r>
          </a:p>
          <a:p>
            <a:endParaRPr lang="en-US" dirty="0"/>
          </a:p>
        </p:txBody>
      </p:sp>
    </p:spTree>
    <p:extLst>
      <p:ext uri="{BB962C8B-B14F-4D97-AF65-F5344CB8AC3E}">
        <p14:creationId xmlns:p14="http://schemas.microsoft.com/office/powerpoint/2010/main" val="58694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lstStyle/>
          <a:p>
            <a:r>
              <a:rPr lang="en-US" dirty="0" smtClean="0"/>
              <a:t>of course, </a:t>
            </a:r>
            <a:r>
              <a:rPr lang="en-US" i="1" dirty="0" smtClean="0"/>
              <a:t>of</a:t>
            </a:r>
            <a:r>
              <a:rPr lang="en-US" dirty="0" smtClean="0"/>
              <a:t> course…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914400"/>
            <a:ext cx="2819400" cy="281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srcRect/>
          <a:stretch>
            <a:fillRect/>
          </a:stretch>
        </p:blipFill>
        <p:spPr bwMode="auto">
          <a:xfrm>
            <a:off x="228600" y="1524000"/>
            <a:ext cx="2066925" cy="3133725"/>
          </a:xfrm>
          <a:prstGeom prst="rect">
            <a:avLst/>
          </a:prstGeom>
          <a:noFill/>
          <a:ln w="9525">
            <a:noFill/>
            <a:miter lim="800000"/>
            <a:headEnd/>
            <a:tailEnd/>
          </a:ln>
          <a:effectLst/>
        </p:spPr>
      </p:pic>
      <p:sp>
        <p:nvSpPr>
          <p:cNvPr id="6" name="Rectangle 5"/>
          <p:cNvSpPr/>
          <p:nvPr/>
        </p:nvSpPr>
        <p:spPr>
          <a:xfrm>
            <a:off x="0" y="914400"/>
            <a:ext cx="5410200" cy="646331"/>
          </a:xfrm>
          <a:prstGeom prst="rect">
            <a:avLst/>
          </a:prstGeom>
        </p:spPr>
        <p:txBody>
          <a:bodyPr wrap="square">
            <a:spAutoFit/>
          </a:bodyPr>
          <a:lstStyle/>
          <a:p>
            <a:r>
              <a:rPr lang="en-US" i="1" dirty="0" smtClean="0"/>
              <a:t>“The true basis of education is the study of the human mind -- infant, adolescent and adult…”</a:t>
            </a:r>
            <a:endParaRPr lang="en-US" dirty="0"/>
          </a:p>
        </p:txBody>
      </p:sp>
      <p:pic>
        <p:nvPicPr>
          <p:cNvPr id="1027" name="Picture 3"/>
          <p:cNvPicPr>
            <a:picLocks noChangeAspect="1" noChangeArrowheads="1"/>
          </p:cNvPicPr>
          <p:nvPr/>
        </p:nvPicPr>
        <p:blipFill>
          <a:blip r:embed="rId4"/>
          <a:srcRect/>
          <a:stretch>
            <a:fillRect/>
          </a:stretch>
        </p:blipFill>
        <p:spPr bwMode="auto">
          <a:xfrm>
            <a:off x="3124200" y="1752600"/>
            <a:ext cx="2000250" cy="3124200"/>
          </a:xfrm>
          <a:prstGeom prst="rect">
            <a:avLst/>
          </a:prstGeom>
          <a:noFill/>
          <a:ln w="9525">
            <a:noFill/>
            <a:miter lim="800000"/>
            <a:headEnd/>
            <a:tailEnd/>
          </a:ln>
          <a:effectLst/>
        </p:spPr>
      </p:pic>
      <p:sp>
        <p:nvSpPr>
          <p:cNvPr id="8" name="Rectangle 7"/>
          <p:cNvSpPr/>
          <p:nvPr/>
        </p:nvSpPr>
        <p:spPr>
          <a:xfrm>
            <a:off x="533400" y="4800600"/>
            <a:ext cx="4572000" cy="923330"/>
          </a:xfrm>
          <a:prstGeom prst="rect">
            <a:avLst/>
          </a:prstGeom>
        </p:spPr>
        <p:txBody>
          <a:bodyPr>
            <a:spAutoFit/>
          </a:bodyPr>
          <a:lstStyle/>
          <a:p>
            <a:pPr algn="r"/>
            <a:r>
              <a:rPr lang="en-US" i="1" dirty="0" smtClean="0"/>
              <a:t>Real education consists in drawing the best out of yourself. What better book can there be than the book of humanity?</a:t>
            </a:r>
            <a:endParaRPr lang="en-US" dirty="0"/>
          </a:p>
        </p:txBody>
      </p:sp>
      <p:pic>
        <p:nvPicPr>
          <p:cNvPr id="1029" name="Picture 5"/>
          <p:cNvPicPr>
            <a:picLocks noChangeAspect="1" noChangeArrowheads="1"/>
          </p:cNvPicPr>
          <p:nvPr/>
        </p:nvPicPr>
        <p:blipFill>
          <a:blip r:embed="rId5"/>
          <a:srcRect/>
          <a:stretch>
            <a:fillRect/>
          </a:stretch>
        </p:blipFill>
        <p:spPr bwMode="auto">
          <a:xfrm>
            <a:off x="8058150" y="990600"/>
            <a:ext cx="1085850" cy="2009775"/>
          </a:xfrm>
          <a:prstGeom prst="rect">
            <a:avLst/>
          </a:prstGeom>
          <a:noFill/>
          <a:ln w="9525">
            <a:noFill/>
            <a:miter lim="800000"/>
            <a:headEnd/>
            <a:tailEnd/>
          </a:ln>
          <a:effectLst/>
        </p:spPr>
      </p:pic>
      <p:pic>
        <p:nvPicPr>
          <p:cNvPr id="1035" name="Picture 11"/>
          <p:cNvPicPr>
            <a:picLocks noChangeAspect="1" noChangeArrowheads="1"/>
          </p:cNvPicPr>
          <p:nvPr/>
        </p:nvPicPr>
        <p:blipFill>
          <a:blip r:embed="rId6"/>
          <a:srcRect/>
          <a:stretch>
            <a:fillRect/>
          </a:stretch>
        </p:blipFill>
        <p:spPr bwMode="auto">
          <a:xfrm>
            <a:off x="1" y="5654127"/>
            <a:ext cx="2971799" cy="1203873"/>
          </a:xfrm>
          <a:prstGeom prst="rect">
            <a:avLst/>
          </a:prstGeom>
          <a:noFill/>
          <a:ln w="9525">
            <a:noFill/>
            <a:miter lim="800000"/>
            <a:headEnd/>
            <a:tailEnd/>
          </a:ln>
          <a:effectLst/>
        </p:spPr>
      </p:pic>
      <p:pic>
        <p:nvPicPr>
          <p:cNvPr id="1037" name="Picture 13"/>
          <p:cNvPicPr>
            <a:picLocks noChangeAspect="1" noChangeArrowheads="1"/>
          </p:cNvPicPr>
          <p:nvPr/>
        </p:nvPicPr>
        <p:blipFill>
          <a:blip r:embed="rId7"/>
          <a:srcRect/>
          <a:stretch>
            <a:fillRect/>
          </a:stretch>
        </p:blipFill>
        <p:spPr bwMode="auto">
          <a:xfrm>
            <a:off x="5105400" y="3810000"/>
            <a:ext cx="4028574" cy="106680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8"/>
          <a:srcRect/>
          <a:stretch>
            <a:fillRect/>
          </a:stretch>
        </p:blipFill>
        <p:spPr bwMode="auto">
          <a:xfrm>
            <a:off x="2971800" y="5684520"/>
            <a:ext cx="3733800" cy="1173480"/>
          </a:xfrm>
          <a:prstGeom prst="rect">
            <a:avLst/>
          </a:prstGeom>
          <a:noFill/>
          <a:ln w="9525">
            <a:noFill/>
            <a:miter lim="800000"/>
            <a:headEnd/>
            <a:tailEnd/>
          </a:ln>
          <a:effectLst/>
        </p:spPr>
      </p:pic>
      <p:pic>
        <p:nvPicPr>
          <p:cNvPr id="1039" name="Picture 15"/>
          <p:cNvPicPr>
            <a:picLocks noChangeAspect="1" noChangeArrowheads="1"/>
          </p:cNvPicPr>
          <p:nvPr/>
        </p:nvPicPr>
        <p:blipFill>
          <a:blip r:embed="rId9"/>
          <a:srcRect/>
          <a:stretch>
            <a:fillRect/>
          </a:stretch>
        </p:blipFill>
        <p:spPr bwMode="auto">
          <a:xfrm>
            <a:off x="7391400" y="4917650"/>
            <a:ext cx="1447800" cy="1940350"/>
          </a:xfrm>
          <a:prstGeom prst="rect">
            <a:avLst/>
          </a:prstGeom>
          <a:noFill/>
          <a:ln w="9525">
            <a:noFill/>
            <a:miter lim="800000"/>
            <a:headEnd/>
            <a:tailEnd/>
          </a:ln>
          <a:effectLst/>
        </p:spPr>
      </p:pic>
    </p:spTree>
    <p:extLst>
      <p:ext uri="{BB962C8B-B14F-4D97-AF65-F5344CB8AC3E}">
        <p14:creationId xmlns:p14="http://schemas.microsoft.com/office/powerpoint/2010/main" val="348981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what’s the story?</a:t>
            </a:r>
            <a:endParaRPr lang="en-US" dirty="0"/>
          </a:p>
        </p:txBody>
      </p:sp>
      <p:pic>
        <p:nvPicPr>
          <p:cNvPr id="4" name="Picture 2"/>
          <p:cNvPicPr>
            <a:picLocks noChangeAspect="1" noChangeArrowheads="1"/>
          </p:cNvPicPr>
          <p:nvPr/>
        </p:nvPicPr>
        <p:blipFill>
          <a:blip r:embed="rId2"/>
          <a:srcRect/>
          <a:stretch>
            <a:fillRect/>
          </a:stretch>
        </p:blipFill>
        <p:spPr bwMode="auto">
          <a:xfrm>
            <a:off x="2133600" y="1219200"/>
            <a:ext cx="2667000" cy="2286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876800" y="1219199"/>
            <a:ext cx="4267200" cy="5566855"/>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0" y="3590925"/>
            <a:ext cx="2133600" cy="3190875"/>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a:srcRect/>
          <a:stretch>
            <a:fillRect/>
          </a:stretch>
        </p:blipFill>
        <p:spPr bwMode="auto">
          <a:xfrm>
            <a:off x="228600" y="1219200"/>
            <a:ext cx="1524000" cy="1514475"/>
          </a:xfrm>
          <a:prstGeom prst="rect">
            <a:avLst/>
          </a:prstGeom>
          <a:noFill/>
          <a:ln w="9525">
            <a:noFill/>
            <a:miter lim="800000"/>
            <a:headEnd/>
            <a:tailEnd/>
          </a:ln>
          <a:effectLst/>
        </p:spPr>
      </p:pic>
      <p:pic>
        <p:nvPicPr>
          <p:cNvPr id="3" name="Picture 3"/>
          <p:cNvPicPr>
            <a:picLocks noChangeAspect="1" noChangeArrowheads="1"/>
          </p:cNvPicPr>
          <p:nvPr/>
        </p:nvPicPr>
        <p:blipFill>
          <a:blip r:embed="rId6"/>
          <a:srcRect/>
          <a:stretch>
            <a:fillRect/>
          </a:stretch>
        </p:blipFill>
        <p:spPr bwMode="auto">
          <a:xfrm>
            <a:off x="2514600" y="3886200"/>
            <a:ext cx="1743075" cy="26193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77169" y="0"/>
            <a:ext cx="9446280" cy="7086600"/>
          </a:xfrm>
          <a:prstGeom prst="rect">
            <a:avLst/>
          </a:prstGeom>
          <a:noFill/>
          <a:ln w="9525">
            <a:noFill/>
            <a:miter lim="800000"/>
            <a:headEnd/>
            <a:tailEnd/>
          </a:ln>
          <a:effectLst/>
        </p:spPr>
      </p:pic>
      <p:sp>
        <p:nvSpPr>
          <p:cNvPr id="6" name="Title 1"/>
          <p:cNvSpPr>
            <a:spLocks noGrp="1"/>
          </p:cNvSpPr>
          <p:nvPr>
            <p:ph type="title"/>
          </p:nvPr>
        </p:nvSpPr>
        <p:spPr>
          <a:xfrm>
            <a:off x="4191000" y="685800"/>
            <a:ext cx="4572000" cy="1143000"/>
          </a:xfrm>
        </p:spPr>
        <p:txBody>
          <a:bodyPr>
            <a:noAutofit/>
          </a:bodyPr>
          <a:lstStyle/>
          <a:p>
            <a:pPr algn="r"/>
            <a:r>
              <a:rPr lang="en-US" sz="2800" i="1" dirty="0" smtClean="0"/>
              <a:t>…the universe is made of stories</a:t>
            </a:r>
            <a:r>
              <a:rPr lang="en-US" sz="2800" dirty="0" smtClean="0"/>
              <a:t>, not of atoms! </a:t>
            </a:r>
            <a:br>
              <a:rPr lang="en-US" sz="2800" dirty="0" smtClean="0"/>
            </a:br>
            <a:r>
              <a:rPr lang="en-US" sz="2800" dirty="0" smtClean="0"/>
              <a:t>– </a:t>
            </a:r>
            <a:r>
              <a:rPr lang="en-US" sz="2800" dirty="0" err="1" smtClean="0"/>
              <a:t>muriel</a:t>
            </a:r>
            <a:r>
              <a:rPr lang="en-US" sz="2800" dirty="0" smtClean="0"/>
              <a:t> </a:t>
            </a:r>
            <a:r>
              <a:rPr lang="en-US" sz="2800" dirty="0" err="1" smtClean="0"/>
              <a:t>rukeyser</a:t>
            </a:r>
            <a:endParaRPr lang="en-US" sz="2800" dirty="0"/>
          </a:p>
        </p:txBody>
      </p:sp>
      <p:sp>
        <p:nvSpPr>
          <p:cNvPr id="4" name="TextBox 3"/>
          <p:cNvSpPr txBox="1"/>
          <p:nvPr/>
        </p:nvSpPr>
        <p:spPr>
          <a:xfrm>
            <a:off x="7239000" y="6096001"/>
            <a:ext cx="1905000" cy="646331"/>
          </a:xfrm>
          <a:prstGeom prst="rect">
            <a:avLst/>
          </a:prstGeom>
          <a:noFill/>
        </p:spPr>
        <p:txBody>
          <a:bodyPr wrap="square" rtlCol="0">
            <a:spAutoFit/>
          </a:bodyPr>
          <a:lstStyle/>
          <a:p>
            <a:r>
              <a:rPr lang="en-US" b="1" i="1" dirty="0" err="1" smtClean="0"/>
              <a:t>psst</a:t>
            </a:r>
            <a:r>
              <a:rPr lang="en-US" b="1" dirty="0" smtClean="0"/>
              <a:t>… Is there a reversal here?</a:t>
            </a:r>
            <a:endParaRPr lang="en-US" b="1" dirty="0"/>
          </a:p>
        </p:txBody>
      </p:sp>
      <p:cxnSp>
        <p:nvCxnSpPr>
          <p:cNvPr id="7" name="Straight Arrow Connector 6"/>
          <p:cNvCxnSpPr/>
          <p:nvPr/>
        </p:nvCxnSpPr>
        <p:spPr>
          <a:xfrm rot="10800000">
            <a:off x="6553200" y="57912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power of </a:t>
            </a:r>
            <a:r>
              <a:rPr lang="en-US" i="1" dirty="0" smtClean="0"/>
              <a:t>stories</a:t>
            </a:r>
            <a:r>
              <a:rPr lang="en-US" dirty="0" smtClean="0"/>
              <a:t> of symbols…</a:t>
            </a:r>
            <a:endParaRPr lang="en-US" dirty="0"/>
          </a:p>
        </p:txBody>
      </p:sp>
      <p:sp>
        <p:nvSpPr>
          <p:cNvPr id="3" name="Content Placeholder 2"/>
          <p:cNvSpPr>
            <a:spLocks noGrp="1"/>
          </p:cNvSpPr>
          <p:nvPr>
            <p:ph idx="1"/>
          </p:nvPr>
        </p:nvSpPr>
        <p:spPr>
          <a:xfrm>
            <a:off x="457200" y="1219200"/>
            <a:ext cx="8229600" cy="5486400"/>
          </a:xfrm>
        </p:spPr>
        <p:txBody>
          <a:bodyPr/>
          <a:lstStyle/>
          <a:p>
            <a:pPr algn="ctr">
              <a:buNone/>
            </a:pPr>
            <a:endParaRPr lang="en-US" sz="9600" dirty="0" smtClean="0"/>
          </a:p>
          <a:p>
            <a:pPr algn="ctr">
              <a:buNone/>
            </a:pPr>
            <a:r>
              <a:rPr lang="en-US" sz="9600" dirty="0" smtClean="0"/>
              <a:t>1 + 1 = 1</a:t>
            </a:r>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power of </a:t>
            </a:r>
            <a:r>
              <a:rPr lang="en-US" i="1" dirty="0" smtClean="0"/>
              <a:t>stories</a:t>
            </a:r>
            <a:r>
              <a:rPr lang="en-US" dirty="0" smtClean="0"/>
              <a:t> of contexts &amp; connections</a:t>
            </a:r>
            <a:endParaRPr lang="en-US" dirty="0"/>
          </a:p>
        </p:txBody>
      </p:sp>
      <p:sp>
        <p:nvSpPr>
          <p:cNvPr id="3" name="Content Placeholder 2"/>
          <p:cNvSpPr>
            <a:spLocks noGrp="1"/>
          </p:cNvSpPr>
          <p:nvPr>
            <p:ph idx="1"/>
          </p:nvPr>
        </p:nvSpPr>
        <p:spPr/>
        <p:txBody>
          <a:bodyPr/>
          <a:lstStyle/>
          <a:p>
            <a:r>
              <a:rPr lang="en-US" dirty="0" smtClean="0"/>
              <a:t>place value in numbers / counting</a:t>
            </a:r>
          </a:p>
          <a:p>
            <a:r>
              <a:rPr lang="en-US" dirty="0" smtClean="0"/>
              <a:t>so the child thinks: we can continuously count from 1 to 10 using the fingers of our hands</a:t>
            </a:r>
          </a:p>
          <a:p>
            <a:r>
              <a:rPr lang="en-US" dirty="0" smtClean="0"/>
              <a:t>finger binary</a:t>
            </a:r>
          </a:p>
          <a:p>
            <a:r>
              <a:rPr lang="en-US" dirty="0" smtClean="0"/>
              <a:t>with only 10 fingers of our hands, we can count continuously from 0 -&gt; 1023!</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abstractions in education</a:t>
            </a:r>
            <a:endParaRPr lang="en-US" dirty="0"/>
          </a:p>
        </p:txBody>
      </p:sp>
      <p:sp>
        <p:nvSpPr>
          <p:cNvPr id="3" name="Content Placeholder 2"/>
          <p:cNvSpPr>
            <a:spLocks noGrp="1"/>
          </p:cNvSpPr>
          <p:nvPr>
            <p:ph idx="1"/>
          </p:nvPr>
        </p:nvSpPr>
        <p:spPr/>
        <p:txBody>
          <a:bodyPr/>
          <a:lstStyle/>
          <a:p>
            <a:r>
              <a:rPr lang="en-US" dirty="0" smtClean="0"/>
              <a:t>symbols</a:t>
            </a:r>
          </a:p>
          <a:p>
            <a:r>
              <a:rPr lang="en-US" dirty="0" smtClean="0"/>
              <a:t>connections</a:t>
            </a:r>
          </a:p>
          <a:p>
            <a:r>
              <a:rPr lang="en-US" dirty="0" smtClean="0"/>
              <a:t>contexts</a:t>
            </a:r>
          </a:p>
          <a:p>
            <a:r>
              <a:rPr lang="en-US" dirty="0" smtClean="0"/>
              <a:t>concrete -&gt;&gt; abstract (n:1)</a:t>
            </a:r>
          </a:p>
          <a:p>
            <a:r>
              <a:rPr lang="en-US" dirty="0" smtClean="0"/>
              <a:t>abstract -&gt;&gt; concrete (1:n)</a:t>
            </a:r>
          </a:p>
          <a:p>
            <a:r>
              <a:rPr lang="en-US" dirty="0" smtClean="0"/>
              <a:t>stories, stories and </a:t>
            </a:r>
            <a:r>
              <a:rPr lang="en-US" i="1" dirty="0" smtClean="0"/>
              <a:t>more</a:t>
            </a:r>
            <a:r>
              <a:rPr lang="en-US" dirty="0" smtClean="0"/>
              <a:t> stories…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brain: </a:t>
            </a:r>
            <a:r>
              <a:rPr lang="en-US" b="1" i="1" dirty="0" smtClean="0"/>
              <a:t>the</a:t>
            </a:r>
            <a:r>
              <a:rPr lang="en-US" dirty="0" smtClean="0"/>
              <a:t> very basics</a:t>
            </a:r>
            <a:endParaRPr lang="en-US" dirty="0"/>
          </a:p>
        </p:txBody>
      </p:sp>
      <p:sp>
        <p:nvSpPr>
          <p:cNvPr id="3" name="Content Placeholder 2"/>
          <p:cNvSpPr>
            <a:spLocks noGrp="1"/>
          </p:cNvSpPr>
          <p:nvPr>
            <p:ph idx="1"/>
          </p:nvPr>
        </p:nvSpPr>
        <p:spPr/>
        <p:txBody>
          <a:bodyPr>
            <a:normAutofit/>
          </a:bodyPr>
          <a:lstStyle/>
          <a:p>
            <a:r>
              <a:rPr lang="en-US" dirty="0" smtClean="0"/>
              <a:t>It has many parts, of course it is great and all that – but, why should we talk about this and its capacity?</a:t>
            </a:r>
          </a:p>
          <a:p>
            <a:r>
              <a:rPr lang="en-US" dirty="0" smtClean="0"/>
              <a:t>… because</a:t>
            </a:r>
          </a:p>
          <a:p>
            <a:pPr lvl="1"/>
            <a:r>
              <a:rPr lang="en-US" dirty="0" smtClean="0"/>
              <a:t>We have to use it ourselves (for our </a:t>
            </a:r>
            <a:r>
              <a:rPr lang="en-US" i="1" dirty="0" smtClean="0"/>
              <a:t>own</a:t>
            </a:r>
            <a:r>
              <a:rPr lang="en-US" dirty="0" smtClean="0"/>
              <a:t> benefit!)</a:t>
            </a:r>
          </a:p>
          <a:p>
            <a:pPr lvl="1"/>
            <a:r>
              <a:rPr lang="en-US" dirty="0" smtClean="0"/>
              <a:t>We need to use it to teach</a:t>
            </a:r>
          </a:p>
          <a:p>
            <a:pPr lvl="1"/>
            <a:r>
              <a:rPr lang="en-US" dirty="0" smtClean="0"/>
              <a:t>We need to make our students understand what we teach, with their </a:t>
            </a:r>
            <a:r>
              <a:rPr lang="en-US" i="1" dirty="0" smtClean="0"/>
              <a:t>own</a:t>
            </a:r>
            <a:r>
              <a:rPr lang="en-US" dirty="0" smtClean="0"/>
              <a:t> brains…</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focus on cerebrum!</a:t>
            </a:r>
            <a:endParaRPr lang="en-US" dirty="0"/>
          </a:p>
        </p:txBody>
      </p:sp>
      <p:sp>
        <p:nvSpPr>
          <p:cNvPr id="3" name="Content Placeholder 2"/>
          <p:cNvSpPr>
            <a:spLocks noGrp="1"/>
          </p:cNvSpPr>
          <p:nvPr>
            <p:ph idx="1"/>
          </p:nvPr>
        </p:nvSpPr>
        <p:spPr/>
        <p:txBody>
          <a:bodyPr>
            <a:normAutofit fontScale="92500" lnSpcReduction="20000"/>
          </a:bodyPr>
          <a:lstStyle/>
          <a:p>
            <a:pPr hangingPunct="0">
              <a:buNone/>
            </a:pPr>
            <a:r>
              <a:rPr lang="en-US" dirty="0" smtClean="0"/>
              <a:t>… which is a part of our fore-brain.</a:t>
            </a:r>
          </a:p>
          <a:p>
            <a:pPr lvl="0" hangingPunct="0"/>
            <a:r>
              <a:rPr lang="en-US" dirty="0" smtClean="0"/>
              <a:t>This is the seat of our consciousness.</a:t>
            </a:r>
          </a:p>
          <a:p>
            <a:pPr lvl="0" hangingPunct="0"/>
            <a:r>
              <a:rPr lang="en-US" dirty="0" smtClean="0"/>
              <a:t>It is the center of mental activity.</a:t>
            </a:r>
          </a:p>
          <a:p>
            <a:pPr lvl="0" hangingPunct="0"/>
            <a:r>
              <a:rPr lang="en-US" dirty="0" smtClean="0"/>
              <a:t>It receives messages from the sense organs and enables us to observe our environment through them.</a:t>
            </a:r>
          </a:p>
          <a:p>
            <a:pPr lvl="0" hangingPunct="0"/>
            <a:r>
              <a:rPr lang="en-US" dirty="0" smtClean="0"/>
              <a:t>The information gained through the sense organs is stored in memory / cerebral cells (we all have the same number of them) – and are used when necessary; we commonly refer to it as the ‘memory power.’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storehouse of memories / learning</a:t>
            </a:r>
            <a:endParaRPr lang="en-US" dirty="0"/>
          </a:p>
        </p:txBody>
      </p:sp>
      <p:sp>
        <p:nvSpPr>
          <p:cNvPr id="3" name="Content Placeholder 2"/>
          <p:cNvSpPr>
            <a:spLocks noGrp="1"/>
          </p:cNvSpPr>
          <p:nvPr>
            <p:ph idx="1"/>
          </p:nvPr>
        </p:nvSpPr>
        <p:spPr>
          <a:xfrm>
            <a:off x="457200" y="1143000"/>
            <a:ext cx="8229600" cy="4983163"/>
          </a:xfrm>
        </p:spPr>
        <p:txBody>
          <a:bodyPr>
            <a:noAutofit/>
          </a:bodyPr>
          <a:lstStyle/>
          <a:p>
            <a:r>
              <a:rPr lang="en-US" sz="2400" b="1" dirty="0" smtClean="0"/>
              <a:t>Working memory</a:t>
            </a:r>
            <a:r>
              <a:rPr lang="en-US" sz="2400" dirty="0" smtClean="0"/>
              <a:t> is the ability of the brain to maintain a temporary representation of information about the task that we are currently engaged in. (focus on the current work)</a:t>
            </a:r>
          </a:p>
          <a:p>
            <a:r>
              <a:rPr lang="en-US" sz="2400" b="1" dirty="0" smtClean="0"/>
              <a:t>Episodic memory</a:t>
            </a:r>
            <a:r>
              <a:rPr lang="en-US" sz="2400" dirty="0" smtClean="0"/>
              <a:t> is the ability to remember the details of specific events. This sort of memory can last for a lifetime. (describing, explaining,  reasoning…)</a:t>
            </a:r>
          </a:p>
          <a:p>
            <a:r>
              <a:rPr lang="en-US" sz="2400" b="1" dirty="0" smtClean="0"/>
              <a:t>Instrumental learning</a:t>
            </a:r>
            <a:r>
              <a:rPr lang="en-US" sz="2400" dirty="0" smtClean="0"/>
              <a:t> is the ability for rewards and punishments to modify behavior.  (postponement of gratification)</a:t>
            </a:r>
          </a:p>
          <a:p>
            <a:r>
              <a:rPr lang="en-US" sz="2400" b="1" dirty="0" smtClean="0"/>
              <a:t>Semantic memory</a:t>
            </a:r>
            <a:r>
              <a:rPr lang="en-US" sz="2400" dirty="0" smtClean="0"/>
              <a:t> is the ability to learn facts and relationships. (connections, </a:t>
            </a:r>
            <a:r>
              <a:rPr lang="en-US" sz="2400" i="1" dirty="0" smtClean="0"/>
              <a:t>connections…</a:t>
            </a:r>
            <a:r>
              <a:rPr lang="en-US" sz="2400" dirty="0" smtClean="0"/>
              <a:t>)</a:t>
            </a:r>
          </a:p>
          <a:p>
            <a:r>
              <a:rPr lang="en-US" sz="2400" b="1" dirty="0" smtClean="0"/>
              <a:t>Motor learning</a:t>
            </a:r>
            <a:r>
              <a:rPr lang="en-US" sz="2400" dirty="0" smtClean="0"/>
              <a:t> is the ability to refine patterns of body movement by practicing, or more generally by repetition. (meditative work)</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the most important aspect of this </a:t>
            </a:r>
            <a:r>
              <a:rPr lang="en-US" sz="3200" i="1" dirty="0" smtClean="0"/>
              <a:t>cerebrum</a:t>
            </a:r>
            <a:r>
              <a:rPr lang="en-US" sz="3200" dirty="0" smtClean="0"/>
              <a:t> – apart from the memory is that it is the seat of…</a:t>
            </a:r>
            <a:br>
              <a:rPr lang="en-US" sz="3200" dirty="0" smtClean="0"/>
            </a:br>
            <a:endParaRPr lang="en-US" sz="3200"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buNone/>
            </a:pPr>
            <a:endParaRPr lang="en-US" dirty="0" smtClean="0"/>
          </a:p>
          <a:p>
            <a:pPr lvl="0" hangingPunct="0"/>
            <a:r>
              <a:rPr lang="en-US" b="1" dirty="0" smtClean="0"/>
              <a:t>Intelligence</a:t>
            </a:r>
            <a:r>
              <a:rPr lang="en-US" dirty="0" smtClean="0"/>
              <a:t> – all of us have the same amount – irrespective of what urban legends &amp; ‘knowledgeable </a:t>
            </a:r>
            <a:r>
              <a:rPr lang="en-US" dirty="0" err="1" smtClean="0"/>
              <a:t>rumours’</a:t>
            </a:r>
            <a:r>
              <a:rPr lang="en-US" dirty="0" smtClean="0"/>
              <a:t> say.</a:t>
            </a:r>
            <a:endParaRPr lang="en-US" sz="2800" dirty="0" smtClean="0"/>
          </a:p>
          <a:p>
            <a:pPr lvl="0" hangingPunct="0"/>
            <a:r>
              <a:rPr lang="en-US" b="1" dirty="0" smtClean="0"/>
              <a:t>Emotions</a:t>
            </a:r>
            <a:r>
              <a:rPr lang="en-US" dirty="0" smtClean="0"/>
              <a:t> – all of us are capable emoting normally, with a few and rare genetically wired exceptions.</a:t>
            </a:r>
            <a:endParaRPr lang="en-US" sz="2800" dirty="0" smtClean="0"/>
          </a:p>
          <a:p>
            <a:pPr lvl="0" hangingPunct="0"/>
            <a:r>
              <a:rPr lang="en-US" b="1" dirty="0" smtClean="0"/>
              <a:t>Reasoning power </a:t>
            </a:r>
            <a:r>
              <a:rPr lang="en-US" dirty="0" smtClean="0"/>
              <a:t>– we all have </a:t>
            </a:r>
            <a:r>
              <a:rPr lang="en-US" i="1" dirty="0" smtClean="0"/>
              <a:t>oodles</a:t>
            </a:r>
            <a:r>
              <a:rPr lang="en-US" dirty="0" smtClean="0"/>
              <a:t> of it!</a:t>
            </a:r>
            <a:endParaRPr lang="en-US" sz="2800" dirty="0" smtClean="0"/>
          </a:p>
          <a:p>
            <a:pPr lvl="0" hangingPunct="0"/>
            <a:r>
              <a:rPr lang="en-US" b="1" dirty="0" smtClean="0"/>
              <a:t>Imagination</a:t>
            </a:r>
            <a:r>
              <a:rPr lang="en-US" dirty="0" smtClean="0"/>
              <a:t> – ah, this is where some of us lack depth – but we can </a:t>
            </a:r>
            <a:r>
              <a:rPr lang="en-US" i="1" dirty="0" smtClean="0"/>
              <a:t>learn</a:t>
            </a:r>
            <a:r>
              <a:rPr lang="en-US" dirty="0" smtClean="0"/>
              <a:t> to imagine!</a:t>
            </a:r>
            <a:endParaRPr lang="en-US" sz="2800" dirty="0" smtClean="0"/>
          </a:p>
          <a:p>
            <a:pPr lvl="0" hangingPunct="0"/>
            <a:r>
              <a:rPr lang="en-US" b="1" dirty="0" smtClean="0"/>
              <a:t>Will power</a:t>
            </a:r>
            <a:r>
              <a:rPr lang="en-US" dirty="0" smtClean="0"/>
              <a:t> – and yeah, some of us may not be persistent cookies – but we can always </a:t>
            </a:r>
            <a:r>
              <a:rPr lang="en-US" i="1" dirty="0" smtClean="0"/>
              <a:t>train</a:t>
            </a:r>
            <a:r>
              <a:rPr lang="en-US" dirty="0" smtClean="0"/>
              <a:t> ourselves to enhance our will power.</a:t>
            </a:r>
            <a:endParaRPr lang="en-US" sz="28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connections happen…</a:t>
            </a:r>
            <a:endParaRPr lang="en-US" dirty="0"/>
          </a:p>
        </p:txBody>
      </p:sp>
      <p:pic>
        <p:nvPicPr>
          <p:cNvPr id="2052" name="Picture 4"/>
          <p:cNvPicPr>
            <a:picLocks noChangeAspect="1" noChangeArrowheads="1"/>
          </p:cNvPicPr>
          <p:nvPr/>
        </p:nvPicPr>
        <p:blipFill>
          <a:blip r:embed="rId2"/>
          <a:srcRect/>
          <a:stretch>
            <a:fillRect/>
          </a:stretch>
        </p:blipFill>
        <p:spPr bwMode="auto">
          <a:xfrm>
            <a:off x="228600" y="1295400"/>
            <a:ext cx="3829050" cy="3409950"/>
          </a:xfrm>
          <a:prstGeom prst="rect">
            <a:avLst/>
          </a:prstGeom>
          <a:noFill/>
          <a:ln w="9525">
            <a:noFill/>
            <a:miter lim="800000"/>
            <a:headEnd/>
            <a:tailEnd/>
          </a:ln>
          <a:effectLst/>
        </p:spPr>
      </p:pic>
      <p:sp>
        <p:nvSpPr>
          <p:cNvPr id="7" name="Rectangle 6"/>
          <p:cNvSpPr/>
          <p:nvPr/>
        </p:nvSpPr>
        <p:spPr>
          <a:xfrm>
            <a:off x="4191000" y="1295400"/>
            <a:ext cx="4572000" cy="3693319"/>
          </a:xfrm>
          <a:prstGeom prst="rect">
            <a:avLst/>
          </a:prstGeom>
        </p:spPr>
        <p:txBody>
          <a:bodyPr>
            <a:spAutoFit/>
          </a:bodyPr>
          <a:lstStyle/>
          <a:p>
            <a:r>
              <a:rPr lang="en-US" dirty="0" smtClean="0"/>
              <a:t>… an estimate puts the human brain at about 100 billion (10</a:t>
            </a:r>
            <a:r>
              <a:rPr lang="en-US" baseline="30000" dirty="0" smtClean="0"/>
              <a:t>11</a:t>
            </a:r>
            <a:r>
              <a:rPr lang="en-US" dirty="0" smtClean="0"/>
              <a:t>) neurons and 100 trillion (10</a:t>
            </a:r>
            <a:r>
              <a:rPr lang="en-US" baseline="30000" dirty="0" smtClean="0"/>
              <a:t>14</a:t>
            </a:r>
            <a:r>
              <a:rPr lang="en-US" dirty="0" smtClean="0"/>
              <a:t>) synapses.</a:t>
            </a:r>
          </a:p>
          <a:p>
            <a:endParaRPr lang="en-US" dirty="0" smtClean="0"/>
          </a:p>
          <a:p>
            <a:r>
              <a:rPr lang="en-US" dirty="0" smtClean="0"/>
              <a:t>… another estimate puts the figure as approximately  30 billion neurons in the rest of the human body penetrating every tissue in every part!</a:t>
            </a:r>
          </a:p>
          <a:p>
            <a:endParaRPr lang="en-US" dirty="0" smtClean="0"/>
          </a:p>
          <a:p>
            <a:endParaRPr lang="en-US" dirty="0" smtClean="0"/>
          </a:p>
          <a:p>
            <a:r>
              <a:rPr lang="en-US" dirty="0" smtClean="0"/>
              <a:t>… synaptic connections hold the key (of course, among others)</a:t>
            </a:r>
          </a:p>
          <a:p>
            <a:endParaRPr lang="en-US" dirty="0"/>
          </a:p>
        </p:txBody>
      </p:sp>
      <p:sp>
        <p:nvSpPr>
          <p:cNvPr id="8" name="Rectangle 7"/>
          <p:cNvSpPr/>
          <p:nvPr/>
        </p:nvSpPr>
        <p:spPr>
          <a:xfrm>
            <a:off x="4114800" y="4876800"/>
            <a:ext cx="4572000" cy="923330"/>
          </a:xfrm>
          <a:prstGeom prst="rect">
            <a:avLst/>
          </a:prstGeom>
        </p:spPr>
        <p:txBody>
          <a:bodyPr>
            <a:spAutoFit/>
          </a:bodyPr>
          <a:lstStyle/>
          <a:p>
            <a:r>
              <a:rPr lang="en-US" dirty="0" smtClean="0"/>
              <a:t>… through the exercise of willpower and imagination together – we AND our students can achieve what we can aspire for…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stories </a:t>
            </a:r>
            <a:r>
              <a:rPr lang="en-US" i="1" dirty="0" smtClean="0"/>
              <a:t>are</a:t>
            </a:r>
            <a:r>
              <a:rPr lang="en-US" dirty="0" smtClean="0"/>
              <a:t>  the way…</a:t>
            </a:r>
            <a:endParaRPr lang="en-US" dirty="0"/>
          </a:p>
        </p:txBody>
      </p:sp>
      <p:sp>
        <p:nvSpPr>
          <p:cNvPr id="3" name="Content Placeholder 2"/>
          <p:cNvSpPr>
            <a:spLocks noGrp="1"/>
          </p:cNvSpPr>
          <p:nvPr>
            <p:ph idx="1"/>
          </p:nvPr>
        </p:nvSpPr>
        <p:spPr>
          <a:xfrm>
            <a:off x="457200" y="1600200"/>
            <a:ext cx="3505200" cy="4525963"/>
          </a:xfrm>
        </p:spPr>
        <p:txBody>
          <a:bodyPr/>
          <a:lstStyle/>
          <a:p>
            <a:r>
              <a:rPr lang="en-US" dirty="0" smtClean="0"/>
              <a:t>into the hearts and minds of…</a:t>
            </a:r>
          </a:p>
          <a:p>
            <a:pPr lvl="1"/>
            <a:r>
              <a:rPr lang="en-US" dirty="0" smtClean="0"/>
              <a:t>not </a:t>
            </a:r>
            <a:r>
              <a:rPr lang="en-US" i="1" dirty="0" smtClean="0"/>
              <a:t>only</a:t>
            </a:r>
            <a:r>
              <a:rPr lang="en-US" dirty="0" smtClean="0"/>
              <a:t> children, but also…</a:t>
            </a:r>
          </a:p>
          <a:p>
            <a:pPr lvl="1"/>
            <a:r>
              <a:rPr lang="en-US" sz="9600" i="1" dirty="0" smtClean="0"/>
              <a:t>us</a:t>
            </a:r>
            <a:r>
              <a:rPr lang="en-US" sz="9600" dirty="0" smtClean="0"/>
              <a:t>!</a:t>
            </a:r>
          </a:p>
          <a:p>
            <a:pPr lvl="1"/>
            <a:endParaRPr lang="en-US" dirty="0"/>
          </a:p>
        </p:txBody>
      </p:sp>
      <p:pic>
        <p:nvPicPr>
          <p:cNvPr id="3076" name="Picture 4"/>
          <p:cNvPicPr>
            <a:picLocks noChangeAspect="1" noChangeArrowheads="1"/>
          </p:cNvPicPr>
          <p:nvPr/>
        </p:nvPicPr>
        <p:blipFill>
          <a:blip r:embed="rId2"/>
          <a:srcRect/>
          <a:stretch>
            <a:fillRect/>
          </a:stretch>
        </p:blipFill>
        <p:spPr bwMode="auto">
          <a:xfrm>
            <a:off x="5476875" y="2095500"/>
            <a:ext cx="3667125" cy="47625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montessori</a:t>
            </a:r>
            <a:r>
              <a:rPr lang="en-US" dirty="0" smtClean="0"/>
              <a:t> has ‘five great stories!’</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…well, actually </a:t>
            </a:r>
            <a:r>
              <a:rPr lang="en-US" i="1" dirty="0" smtClean="0"/>
              <a:t>lessons</a:t>
            </a:r>
            <a:r>
              <a:rPr lang="en-US" dirty="0" smtClean="0"/>
              <a:t>! </a:t>
            </a:r>
            <a:r>
              <a:rPr lang="en-US" dirty="0" smtClean="0">
                <a:sym typeface="Wingdings" pitchFamily="2" charset="2"/>
              </a:rPr>
              <a:t></a:t>
            </a:r>
          </a:p>
          <a:p>
            <a:pPr>
              <a:buNone/>
            </a:pPr>
            <a:endParaRPr lang="en-US" dirty="0" smtClean="0"/>
          </a:p>
          <a:p>
            <a:r>
              <a:rPr lang="en-US" dirty="0" smtClean="0"/>
              <a:t>coming of the Universe and the Earth (the beginning)</a:t>
            </a:r>
          </a:p>
          <a:p>
            <a:r>
              <a:rPr lang="en-US" dirty="0" smtClean="0"/>
              <a:t>coming of Life (time-line of life)</a:t>
            </a:r>
          </a:p>
          <a:p>
            <a:r>
              <a:rPr lang="en-US" dirty="0" smtClean="0"/>
              <a:t>coming of Human Beings (evolution of humans)</a:t>
            </a:r>
          </a:p>
          <a:p>
            <a:r>
              <a:rPr lang="en-US" dirty="0" smtClean="0"/>
              <a:t>communication in Signs  (the history of writing)</a:t>
            </a:r>
          </a:p>
          <a:p>
            <a:r>
              <a:rPr lang="en-US" dirty="0" smtClean="0"/>
              <a:t>the Story of Numbers (the history of math)</a:t>
            </a:r>
          </a:p>
          <a:p>
            <a:pPr>
              <a:buNone/>
            </a:pPr>
            <a:endParaRPr lang="en-US" dirty="0" smtClean="0"/>
          </a:p>
          <a:p>
            <a:pPr>
              <a:buNone/>
            </a:pPr>
            <a:r>
              <a:rPr lang="en-US" dirty="0" smtClean="0"/>
              <a:t>… and these are targeted </a:t>
            </a:r>
            <a:r>
              <a:rPr lang="en-US" smtClean="0"/>
              <a:t>at 1, 4 </a:t>
            </a:r>
            <a:r>
              <a:rPr lang="en-US" dirty="0" smtClean="0"/>
              <a:t>grade levels; these are some of the fantastic big picture ideas that capture the imagination of the children – YES, that is, catching ‘</a:t>
            </a:r>
            <a:r>
              <a:rPr lang="en-US" dirty="0" err="1" smtClean="0"/>
              <a:t>em</a:t>
            </a:r>
            <a:r>
              <a:rPr lang="en-US" dirty="0" smtClean="0"/>
              <a:t> young!</a:t>
            </a:r>
          </a:p>
          <a:p>
            <a:pPr>
              <a:buNone/>
            </a:pPr>
            <a:r>
              <a:rPr lang="en-US" dirty="0" smtClean="0"/>
              <a:t>… and the children branch off in many directions from the  spaces and fantastic paths that the stories open-up!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a:off x="0" y="0"/>
            <a:ext cx="2667000" cy="3473504"/>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0" y="3394364"/>
            <a:ext cx="2667000" cy="3463636"/>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a:stretch>
            <a:fillRect/>
          </a:stretch>
        </p:blipFill>
        <p:spPr bwMode="auto">
          <a:xfrm>
            <a:off x="6132362" y="0"/>
            <a:ext cx="3011638" cy="34290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a:srcRect/>
          <a:stretch>
            <a:fillRect/>
          </a:stretch>
        </p:blipFill>
        <p:spPr bwMode="auto">
          <a:xfrm>
            <a:off x="2667000" y="0"/>
            <a:ext cx="3362325" cy="4762500"/>
          </a:xfrm>
          <a:prstGeom prst="rect">
            <a:avLst/>
          </a:prstGeom>
          <a:noFill/>
          <a:ln w="9525">
            <a:noFill/>
            <a:miter lim="800000"/>
            <a:headEnd/>
            <a:tailEnd/>
          </a:ln>
          <a:effectLst/>
        </p:spPr>
      </p:pic>
      <p:pic>
        <p:nvPicPr>
          <p:cNvPr id="8" name="Picture 2"/>
          <p:cNvPicPr>
            <a:picLocks noChangeAspect="1" noChangeArrowheads="1"/>
          </p:cNvPicPr>
          <p:nvPr/>
        </p:nvPicPr>
        <p:blipFill>
          <a:blip r:embed="rId6"/>
          <a:srcRect/>
          <a:stretch>
            <a:fillRect/>
          </a:stretch>
        </p:blipFill>
        <p:spPr bwMode="auto">
          <a:xfrm>
            <a:off x="6019801" y="3398837"/>
            <a:ext cx="3124200" cy="3459163"/>
          </a:xfrm>
          <a:prstGeom prst="rect">
            <a:avLst/>
          </a:prstGeom>
          <a:noFill/>
          <a:ln w="9525">
            <a:noFill/>
            <a:miter lim="800000"/>
            <a:headEnd/>
            <a:tailEnd/>
          </a:ln>
          <a:effectLst/>
        </p:spPr>
      </p:pic>
      <p:pic>
        <p:nvPicPr>
          <p:cNvPr id="4101" name="Picture 5"/>
          <p:cNvPicPr>
            <a:picLocks noChangeAspect="1" noChangeArrowheads="1"/>
          </p:cNvPicPr>
          <p:nvPr/>
        </p:nvPicPr>
        <p:blipFill>
          <a:blip r:embed="rId7"/>
          <a:srcRect/>
          <a:stretch>
            <a:fillRect/>
          </a:stretch>
        </p:blipFill>
        <p:spPr bwMode="auto">
          <a:xfrm rot="16200000">
            <a:off x="3331712" y="4302576"/>
            <a:ext cx="2043112" cy="30677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stages of human development (in </a:t>
            </a:r>
            <a:r>
              <a:rPr lang="en-US" i="1" dirty="0" smtClean="0"/>
              <a:t>one</a:t>
            </a:r>
            <a:r>
              <a:rPr lang="en-US" dirty="0" smtClean="0"/>
              <a:t> lifetime, that is!)</a:t>
            </a:r>
            <a:endParaRPr lang="en-US" dirty="0"/>
          </a:p>
        </p:txBody>
      </p:sp>
      <p:sp>
        <p:nvSpPr>
          <p:cNvPr id="3" name="Content Placeholder 2"/>
          <p:cNvSpPr>
            <a:spLocks noGrp="1"/>
          </p:cNvSpPr>
          <p:nvPr>
            <p:ph idx="1"/>
          </p:nvPr>
        </p:nvSpPr>
        <p:spPr/>
        <p:txBody>
          <a:bodyPr/>
          <a:lstStyle/>
          <a:p>
            <a:r>
              <a:rPr lang="en-US" dirty="0" smtClean="0"/>
              <a:t>progression – o’ progress, </a:t>
            </a:r>
            <a:r>
              <a:rPr lang="en-US" i="1" dirty="0" smtClean="0"/>
              <a:t>un</a:t>
            </a:r>
            <a:r>
              <a:rPr lang="en-US" dirty="0" smtClean="0"/>
              <a:t>ceasing progress!</a:t>
            </a:r>
          </a:p>
          <a:p>
            <a:r>
              <a:rPr lang="en-US" dirty="0" smtClean="0"/>
              <a:t>physical, psycho-behavioral, spiritual paths</a:t>
            </a:r>
          </a:p>
          <a:p>
            <a:r>
              <a:rPr lang="en-US" dirty="0" smtClean="0"/>
              <a:t>the idea of </a:t>
            </a:r>
            <a:r>
              <a:rPr lang="en-US" dirty="0" err="1" smtClean="0"/>
              <a:t>ashramas</a:t>
            </a:r>
            <a:r>
              <a:rPr lang="en-US" dirty="0" smtClean="0"/>
              <a:t> (=stages in life) </a:t>
            </a:r>
          </a:p>
          <a:p>
            <a:pPr lvl="1"/>
            <a:r>
              <a:rPr lang="en-US" i="1" dirty="0" smtClean="0"/>
              <a:t>the child -&gt;&gt; </a:t>
            </a:r>
            <a:r>
              <a:rPr lang="en-US" dirty="0" smtClean="0"/>
              <a:t> </a:t>
            </a:r>
            <a:r>
              <a:rPr lang="en-US" dirty="0" err="1" smtClean="0"/>
              <a:t>brahmacharyaa</a:t>
            </a:r>
            <a:r>
              <a:rPr lang="en-US" dirty="0" smtClean="0"/>
              <a:t>, </a:t>
            </a:r>
            <a:r>
              <a:rPr lang="en-US" dirty="0" err="1" smtClean="0"/>
              <a:t>grahasthaa</a:t>
            </a:r>
            <a:r>
              <a:rPr lang="en-US" dirty="0" smtClean="0"/>
              <a:t>, </a:t>
            </a:r>
            <a:r>
              <a:rPr lang="en-US" dirty="0" err="1" smtClean="0"/>
              <a:t>vaanap-prasthaa</a:t>
            </a:r>
            <a:r>
              <a:rPr lang="en-US" dirty="0" smtClean="0"/>
              <a:t>, </a:t>
            </a:r>
            <a:r>
              <a:rPr lang="en-US" dirty="0" err="1" smtClean="0"/>
              <a:t>sa-nyaasaa</a:t>
            </a:r>
            <a:r>
              <a:rPr lang="en-US" dirty="0" smtClean="0"/>
              <a:t> -&gt;&gt; </a:t>
            </a:r>
            <a:r>
              <a:rPr lang="en-US" i="1" dirty="0" smtClean="0"/>
              <a:t>moving on</a:t>
            </a:r>
            <a:r>
              <a:rPr lang="en-US" dirty="0" smtClean="0"/>
              <a:t>…</a:t>
            </a:r>
          </a:p>
          <a:p>
            <a:r>
              <a:rPr lang="en-US" dirty="0" smtClean="0"/>
              <a:t>developmental stages of us humans…</a:t>
            </a:r>
          </a:p>
          <a:p>
            <a:pPr>
              <a:buNone/>
            </a:pPr>
            <a:endParaRPr lang="en-US" dirty="0" smtClean="0"/>
          </a:p>
          <a:p>
            <a:pPr algn="r">
              <a:buNone/>
            </a:pPr>
            <a:r>
              <a:rPr lang="en-US" dirty="0" smtClean="0"/>
              <a:t>… let us slice it, in different ways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miracles in the womb…</a:t>
            </a: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r>
              <a:rPr lang="en-US" dirty="0" smtClean="0"/>
              <a:t>post conception, the mother’s heart sends a signal to the mass of cells that is in the womb and a few of these cells start pulsating in rhythm to that of the mother’s heart – this group develops into the heart of the </a:t>
            </a:r>
            <a:r>
              <a:rPr lang="en-US" dirty="0" err="1" smtClean="0"/>
              <a:t>foetus</a:t>
            </a:r>
            <a:r>
              <a:rPr lang="en-US" dirty="0" smtClean="0"/>
              <a:t>.</a:t>
            </a:r>
          </a:p>
          <a:p>
            <a:r>
              <a:rPr lang="en-US" dirty="0"/>
              <a:t>e</a:t>
            </a:r>
            <a:r>
              <a:rPr lang="en-US" dirty="0" smtClean="0"/>
              <a:t>ventually there is some kind of magnetism (or may be </a:t>
            </a:r>
            <a:r>
              <a:rPr lang="en-US" i="1" dirty="0" smtClean="0"/>
              <a:t>not</a:t>
            </a:r>
            <a:r>
              <a:rPr lang="en-US" dirty="0" smtClean="0"/>
              <a:t>) that sets in due to this pulsation and the cells around this heart, get a signal to go become a </a:t>
            </a:r>
            <a:r>
              <a:rPr lang="en-US" i="1" dirty="0" smtClean="0"/>
              <a:t>this</a:t>
            </a:r>
            <a:r>
              <a:rPr lang="en-US" dirty="0" smtClean="0"/>
              <a:t> or </a:t>
            </a:r>
            <a:r>
              <a:rPr lang="en-US" i="1" dirty="0" smtClean="0"/>
              <a:t>that</a:t>
            </a:r>
            <a:r>
              <a:rPr lang="en-US" dirty="0" smtClean="0"/>
              <a:t> in the body of the child in the womb. The brain also is formed as some cells receive such an instruction from the incipient heart of the </a:t>
            </a:r>
            <a:r>
              <a:rPr lang="en-US" dirty="0" err="1" smtClean="0"/>
              <a:t>foetus</a:t>
            </a:r>
            <a:r>
              <a:rPr lang="en-US" dirty="0" smtClean="0"/>
              <a:t>.</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miracles in the womb…</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buNone/>
            </a:pPr>
            <a:r>
              <a:rPr lang="en-US" dirty="0" smtClean="0"/>
              <a:t>… from this incipient heart, the neural tube forms; at one end of this tube, the brain gets formed and its growth &amp; strength are controlled and determined by the cells of the heart.</a:t>
            </a:r>
          </a:p>
          <a:p>
            <a:r>
              <a:rPr lang="en-US" b="1" dirty="0" smtClean="0"/>
              <a:t>First trimester:</a:t>
            </a:r>
            <a:r>
              <a:rPr lang="en-US" dirty="0" smtClean="0"/>
              <a:t> the </a:t>
            </a:r>
            <a:r>
              <a:rPr lang="en-US" u="sng" dirty="0" smtClean="0"/>
              <a:t>reptilian</a:t>
            </a:r>
            <a:r>
              <a:rPr lang="en-US" dirty="0" smtClean="0"/>
              <a:t> part of the brain forms; this will control the sensory-motor skills, and houses the instincts for basic survival.</a:t>
            </a:r>
          </a:p>
          <a:p>
            <a:r>
              <a:rPr lang="en-US" b="1" dirty="0" smtClean="0"/>
              <a:t>Second trimester:</a:t>
            </a:r>
            <a:r>
              <a:rPr lang="en-US" dirty="0" smtClean="0"/>
              <a:t> the </a:t>
            </a:r>
            <a:r>
              <a:rPr lang="en-US" u="sng" dirty="0" smtClean="0"/>
              <a:t>mammalian</a:t>
            </a:r>
            <a:r>
              <a:rPr lang="en-US" dirty="0" smtClean="0"/>
              <a:t> part of the brain forms; this contains the parts dealing with emotions, cognition and mapping.</a:t>
            </a:r>
          </a:p>
          <a:p>
            <a:r>
              <a:rPr lang="en-US" b="1" dirty="0" smtClean="0"/>
              <a:t>Third trimester:</a:t>
            </a:r>
            <a:r>
              <a:rPr lang="en-US" dirty="0" smtClean="0"/>
              <a:t> the neo-cortex part of the brain develops;  here, the capacities for creativity, intellect reside.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miracles in the womb…</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and… </a:t>
            </a:r>
            <a:r>
              <a:rPr lang="en-US" i="1" dirty="0" err="1" smtClean="0"/>
              <a:t>Neoteny</a:t>
            </a:r>
            <a:r>
              <a:rPr lang="en-US" dirty="0" smtClean="0"/>
              <a:t>  follows </a:t>
            </a:r>
            <a:r>
              <a:rPr lang="en-US" i="1" dirty="0" smtClean="0"/>
              <a:t>Phylogeny</a:t>
            </a:r>
            <a:r>
              <a:rPr lang="en-US" dirty="0" smtClean="0"/>
              <a:t> – as Desmond Morris eloquently puts it, and am not </a:t>
            </a:r>
            <a:r>
              <a:rPr lang="en-US" i="1" dirty="0" smtClean="0"/>
              <a:t>even</a:t>
            </a:r>
            <a:r>
              <a:rPr lang="en-US" dirty="0" smtClean="0"/>
              <a:t> talking about this wonder.</a:t>
            </a:r>
          </a:p>
          <a:p>
            <a:r>
              <a:rPr lang="en-US" dirty="0" smtClean="0"/>
              <a:t>it is amazing that after the birth of the child, these three parts / segments of the brain unravel in the same order – but, over the period of the next </a:t>
            </a:r>
            <a:r>
              <a:rPr lang="en-US" b="1" dirty="0" smtClean="0"/>
              <a:t>20 odd years</a:t>
            </a:r>
            <a:r>
              <a:rPr lang="en-US" dirty="0" smtClean="0"/>
              <a:t>, instead of </a:t>
            </a:r>
            <a:r>
              <a:rPr lang="en-US" b="1" dirty="0" smtClean="0"/>
              <a:t>9 months</a:t>
            </a:r>
            <a:r>
              <a:rPr lang="en-US" dirty="0" smtClean="0"/>
              <a:t> – and are to be attended to at the appropriate level. </a:t>
            </a:r>
          </a:p>
          <a:p>
            <a:r>
              <a:rPr lang="en-US" b="1" i="1" dirty="0" smtClean="0"/>
              <a:t>nurture</a:t>
            </a:r>
            <a:r>
              <a:rPr lang="en-US" dirty="0" smtClean="0"/>
              <a:t> is the keyword throughout these stages – and if the child receives the appropriate &amp; needed inputs at a given level of development, there is</a:t>
            </a:r>
            <a:r>
              <a:rPr lang="en-US" i="1" dirty="0" smtClean="0"/>
              <a:t> no way </a:t>
            </a:r>
            <a:r>
              <a:rPr lang="en-US" dirty="0" smtClean="0"/>
              <a:t>at all that  a given child’s incredible capacities could not be realized…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piaget</a:t>
            </a:r>
            <a:r>
              <a:rPr lang="en-US" dirty="0" smtClean="0"/>
              <a:t>, </a:t>
            </a:r>
            <a:r>
              <a:rPr lang="en-US" dirty="0" err="1"/>
              <a:t>steiner</a:t>
            </a:r>
            <a:r>
              <a:rPr lang="en-US" dirty="0"/>
              <a:t>, </a:t>
            </a:r>
            <a:r>
              <a:rPr lang="en-US" dirty="0" err="1"/>
              <a:t>montessori</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 have all mapped the requirements of such developments in the brain and the persona of the child to the appropriate age groups – and have worked out in minute detail, the material, environmental requirements (and much else) that the adults can provide to help the child.</a:t>
            </a:r>
          </a:p>
          <a:p>
            <a:r>
              <a:rPr lang="en-US" dirty="0" smtClean="0"/>
              <a:t>the </a:t>
            </a:r>
            <a:r>
              <a:rPr lang="en-US" i="1" dirty="0" err="1" smtClean="0"/>
              <a:t>Montessoriese</a:t>
            </a:r>
            <a:r>
              <a:rPr lang="en-US" dirty="0" smtClean="0"/>
              <a:t> for this idea would be ‘sensitive’ periods, ‘explosion’ in to some developmental aspect of the child etc, etc. The languages and jargon of these folks are different, but there is a fundamental common thread of thoughts in all of them.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jean </a:t>
            </a:r>
            <a:r>
              <a:rPr lang="en-US" dirty="0" err="1" smtClean="0"/>
              <a:t>piaget</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according to Piaget, the following are </a:t>
            </a:r>
            <a:r>
              <a:rPr lang="en-US" dirty="0" err="1" smtClean="0"/>
              <a:t>mappable</a:t>
            </a:r>
            <a:r>
              <a:rPr lang="en-US" dirty="0" smtClean="0"/>
              <a:t> to the three-segmental growth of the brain:</a:t>
            </a:r>
          </a:p>
          <a:p>
            <a:r>
              <a:rPr lang="en-US" b="1" dirty="0" smtClean="0"/>
              <a:t>Reptilian</a:t>
            </a:r>
            <a:r>
              <a:rPr lang="en-US" dirty="0" smtClean="0"/>
              <a:t>: From birth till the emergence of the first ‘milk’ teeth.</a:t>
            </a:r>
          </a:p>
          <a:p>
            <a:r>
              <a:rPr lang="en-US" b="1" dirty="0" smtClean="0"/>
              <a:t>Mammalian</a:t>
            </a:r>
            <a:r>
              <a:rPr lang="en-US" dirty="0" smtClean="0"/>
              <a:t>: From the previous stage to when the milk teeth are lost and replaced by ‘permanent’ teeth – circa 8-9 years of age.</a:t>
            </a:r>
          </a:p>
          <a:p>
            <a:r>
              <a:rPr lang="en-US" b="1" dirty="0" smtClean="0"/>
              <a:t>Neo-cortex / prefrontal lobes</a:t>
            </a:r>
            <a:r>
              <a:rPr lang="en-US" dirty="0" smtClean="0"/>
              <a:t>: Intellectual growth begins after the previous stage and the prefrontal lobes </a:t>
            </a:r>
            <a:r>
              <a:rPr lang="en-US" i="1" dirty="0" smtClean="0"/>
              <a:t>keep</a:t>
            </a:r>
            <a:r>
              <a:rPr lang="en-US" dirty="0" smtClean="0"/>
              <a:t> developing till about 21 years! </a:t>
            </a:r>
          </a:p>
          <a:p>
            <a:pPr lvl="1"/>
            <a:r>
              <a:rPr lang="en-US" dirty="0" smtClean="0"/>
              <a:t>During the mid part of this stage – circa 11-15, the child begins to develop the capacity to work with and operate upon what they have previously learned.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err="1" smtClean="0"/>
              <a:t>rudolf</a:t>
            </a:r>
            <a:r>
              <a:rPr lang="en-US" dirty="0" smtClean="0"/>
              <a:t> </a:t>
            </a:r>
            <a:r>
              <a:rPr lang="en-US" dirty="0" err="1" smtClean="0"/>
              <a:t>steiner</a:t>
            </a:r>
            <a:endParaRPr lang="en-US" dirty="0"/>
          </a:p>
        </p:txBody>
      </p:sp>
      <p:pic>
        <p:nvPicPr>
          <p:cNvPr id="205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1"/>
            <a:ext cx="8364378"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657"/>
            <a:ext cx="8229600" cy="653143"/>
          </a:xfrm>
        </p:spPr>
        <p:txBody>
          <a:bodyPr>
            <a:normAutofit fontScale="90000"/>
          </a:bodyPr>
          <a:lstStyle/>
          <a:p>
            <a:r>
              <a:rPr lang="en-US" dirty="0" err="1" smtClean="0"/>
              <a:t>maria</a:t>
            </a:r>
            <a:r>
              <a:rPr lang="en-US" dirty="0" smtClean="0"/>
              <a:t> </a:t>
            </a:r>
            <a:r>
              <a:rPr lang="en-US" dirty="0" err="1" smtClean="0"/>
              <a:t>montessori</a:t>
            </a:r>
            <a:endParaRPr lang="en-US" dirty="0"/>
          </a:p>
        </p:txBody>
      </p:sp>
      <p:pic>
        <p:nvPicPr>
          <p:cNvPr id="1026" name="Picture 2" descr="http://i1.wp.com/liveandlearnfarm.com/blog/wp-content/uploads/2013/04/Four-planes-of-development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762000"/>
            <a:ext cx="7315200" cy="59512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maria</a:t>
            </a:r>
            <a:r>
              <a:rPr lang="en-US" dirty="0"/>
              <a:t> </a:t>
            </a:r>
            <a:r>
              <a:rPr lang="en-US" dirty="0" err="1"/>
              <a:t>montessori</a:t>
            </a:r>
            <a:endParaRPr lang="en-US" dirty="0"/>
          </a:p>
        </p:txBody>
      </p:sp>
      <p:sp>
        <p:nvSpPr>
          <p:cNvPr id="3" name="Content Placeholder 2"/>
          <p:cNvSpPr>
            <a:spLocks noGrp="1"/>
          </p:cNvSpPr>
          <p:nvPr>
            <p:ph idx="1"/>
          </p:nvPr>
        </p:nvSpPr>
        <p:spPr/>
        <p:txBody>
          <a:bodyPr>
            <a:normAutofit lnSpcReduction="10000"/>
          </a:bodyPr>
          <a:lstStyle/>
          <a:p>
            <a:r>
              <a:rPr lang="en-US" dirty="0" smtClean="0"/>
              <a:t>first </a:t>
            </a:r>
            <a:r>
              <a:rPr lang="en-US" dirty="0"/>
              <a:t>plane of development (0 – </a:t>
            </a:r>
            <a:r>
              <a:rPr lang="en-US" dirty="0" smtClean="0"/>
              <a:t>6):  </a:t>
            </a:r>
            <a:r>
              <a:rPr lang="en-US" dirty="0"/>
              <a:t>children are sensorial </a:t>
            </a:r>
            <a:r>
              <a:rPr lang="en-US" dirty="0" smtClean="0"/>
              <a:t>explorers; 0-3 - unconscious absorbent minds. 3-6 - conscious absorbent minds.</a:t>
            </a:r>
          </a:p>
          <a:p>
            <a:r>
              <a:rPr lang="en-US" dirty="0" smtClean="0"/>
              <a:t>second </a:t>
            </a:r>
            <a:r>
              <a:rPr lang="en-US" dirty="0"/>
              <a:t>plane (6 – 12</a:t>
            </a:r>
            <a:r>
              <a:rPr lang="en-US" dirty="0" smtClean="0"/>
              <a:t>): </a:t>
            </a:r>
            <a:r>
              <a:rPr lang="en-US" dirty="0"/>
              <a:t>they are reasoning </a:t>
            </a:r>
            <a:r>
              <a:rPr lang="en-US" dirty="0" smtClean="0"/>
              <a:t>explorers</a:t>
            </a:r>
          </a:p>
          <a:p>
            <a:r>
              <a:rPr lang="en-US" dirty="0" smtClean="0"/>
              <a:t>third </a:t>
            </a:r>
            <a:r>
              <a:rPr lang="en-US" dirty="0"/>
              <a:t>plane (12 – 18</a:t>
            </a:r>
            <a:r>
              <a:rPr lang="en-US" dirty="0" smtClean="0"/>
              <a:t>): </a:t>
            </a:r>
            <a:r>
              <a:rPr lang="en-US" dirty="0"/>
              <a:t>they become human explorers… focusing on figuring out society and where they fit in. </a:t>
            </a:r>
          </a:p>
        </p:txBody>
      </p:sp>
    </p:spTree>
    <p:extLst>
      <p:ext uri="{BB962C8B-B14F-4D97-AF65-F5344CB8AC3E}">
        <p14:creationId xmlns:p14="http://schemas.microsoft.com/office/powerpoint/2010/main" val="179136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a:hlinkClick r:id="rId2"/>
              </a:rPr>
              <a:t>s</a:t>
            </a:r>
            <a:r>
              <a:rPr lang="en-US" dirty="0" smtClean="0">
                <a:hlinkClick r:id="rId2"/>
              </a:rPr>
              <a:t>ome interesting </a:t>
            </a:r>
            <a:r>
              <a:rPr lang="en-US" dirty="0" err="1" smtClean="0">
                <a:hlinkClick r:id="rId2"/>
              </a:rPr>
              <a:t>montessori</a:t>
            </a:r>
            <a:r>
              <a:rPr lang="en-US" dirty="0" smtClean="0">
                <a:hlinkClick r:id="rId2"/>
              </a:rPr>
              <a:t> ideas</a:t>
            </a:r>
            <a:endParaRPr lang="en-US" dirty="0"/>
          </a:p>
        </p:txBody>
      </p:sp>
      <p:sp>
        <p:nvSpPr>
          <p:cNvPr id="3" name="Content Placeholder 2"/>
          <p:cNvSpPr>
            <a:spLocks noGrp="1"/>
          </p:cNvSpPr>
          <p:nvPr>
            <p:ph idx="1"/>
          </p:nvPr>
        </p:nvSpPr>
        <p:spPr>
          <a:xfrm>
            <a:off x="457200" y="838200"/>
            <a:ext cx="8229600" cy="5287963"/>
          </a:xfrm>
        </p:spPr>
        <p:txBody>
          <a:bodyPr>
            <a:normAutofit fontScale="55000" lnSpcReduction="20000"/>
          </a:bodyPr>
          <a:lstStyle/>
          <a:p>
            <a:r>
              <a:rPr lang="en-US" b="1" dirty="0"/>
              <a:t>i</a:t>
            </a:r>
            <a:r>
              <a:rPr lang="en-US" b="1" dirty="0" smtClean="0"/>
              <a:t>ndependence</a:t>
            </a:r>
            <a:r>
              <a:rPr lang="en-US" dirty="0" smtClean="0"/>
              <a:t>: sense of joy and achievement; self reliance</a:t>
            </a:r>
          </a:p>
          <a:p>
            <a:r>
              <a:rPr lang="en-US" b="1" dirty="0"/>
              <a:t>s</a:t>
            </a:r>
            <a:r>
              <a:rPr lang="en-US" b="1" dirty="0" smtClean="0"/>
              <a:t>ensorial education</a:t>
            </a:r>
            <a:r>
              <a:rPr lang="en-US" dirty="0" smtClean="0"/>
              <a:t>: forms the basis of creative work; development of the intellect</a:t>
            </a:r>
          </a:p>
          <a:p>
            <a:r>
              <a:rPr lang="en-US" b="1" dirty="0"/>
              <a:t>c</a:t>
            </a:r>
            <a:r>
              <a:rPr lang="en-US" b="1" dirty="0" smtClean="0"/>
              <a:t>oncentration/focus</a:t>
            </a:r>
            <a:r>
              <a:rPr lang="en-US" dirty="0" smtClean="0"/>
              <a:t>: when something that answers the inner needs meet with the inner urge, spontaneous interest is kindled. When this interest finds suitable conditions to work, spontaneous repetition is the result, when the spontaneous repetition is done with interest, the natural interest is concentration.</a:t>
            </a:r>
          </a:p>
          <a:p>
            <a:r>
              <a:rPr lang="en-US" b="1" dirty="0"/>
              <a:t>n</a:t>
            </a:r>
            <a:r>
              <a:rPr lang="en-US" b="1" dirty="0" smtClean="0"/>
              <a:t>ormalization</a:t>
            </a:r>
            <a:r>
              <a:rPr lang="en-US" dirty="0" smtClean="0"/>
              <a:t>: when a child is normalized it has a fantastic combination of self-discipline, concentration, independence and a love for purposeful activity.</a:t>
            </a:r>
          </a:p>
          <a:p>
            <a:r>
              <a:rPr lang="en-US" b="1" dirty="0"/>
              <a:t>f</a:t>
            </a:r>
            <a:r>
              <a:rPr lang="en-US" b="1" dirty="0" smtClean="0"/>
              <a:t>reedom &amp; discipline</a:t>
            </a:r>
            <a:r>
              <a:rPr lang="en-US" dirty="0" smtClean="0"/>
              <a:t>: freedom of choice and freedom of time lead to inner discipline and peace.</a:t>
            </a:r>
          </a:p>
          <a:p>
            <a:r>
              <a:rPr lang="en-US" b="1" dirty="0" smtClean="0"/>
              <a:t>imagination</a:t>
            </a:r>
            <a:r>
              <a:rPr lang="en-US" dirty="0" smtClean="0"/>
              <a:t>: imagination based on scientific facts lead to creativity; fantasy causes intellectual confusions</a:t>
            </a:r>
          </a:p>
          <a:p>
            <a:r>
              <a:rPr lang="en-US" b="1" dirty="0"/>
              <a:t>c</a:t>
            </a:r>
            <a:r>
              <a:rPr lang="en-US" b="1" dirty="0" smtClean="0"/>
              <a:t>oncrete experiences</a:t>
            </a:r>
            <a:r>
              <a:rPr lang="en-US" dirty="0" smtClean="0"/>
              <a:t>: difficult concepts can be presented to sub 5 year olds by providing concrete experiences </a:t>
            </a:r>
            <a:r>
              <a:rPr lang="en-US" dirty="0" err="1" smtClean="0"/>
              <a:t>throuth</a:t>
            </a:r>
            <a:r>
              <a:rPr lang="en-US" dirty="0" smtClean="0"/>
              <a:t> hands-on approach.</a:t>
            </a:r>
          </a:p>
          <a:p>
            <a:r>
              <a:rPr lang="en-US" b="1" dirty="0"/>
              <a:t>a</a:t>
            </a:r>
            <a:r>
              <a:rPr lang="en-US" b="1" dirty="0" smtClean="0"/>
              <a:t>dult</a:t>
            </a:r>
            <a:r>
              <a:rPr lang="en-US" dirty="0" smtClean="0"/>
              <a:t>: the teacher in the environment is an observer and is passive.</a:t>
            </a:r>
          </a:p>
          <a:p>
            <a:r>
              <a:rPr lang="en-US" b="1" dirty="0"/>
              <a:t>e</a:t>
            </a:r>
            <a:r>
              <a:rPr lang="en-US" b="1" dirty="0" smtClean="0"/>
              <a:t>nvironment</a:t>
            </a:r>
            <a:r>
              <a:rPr lang="en-US" dirty="0" smtClean="0"/>
              <a:t>: the physical setting of the classroom with all the materials and relevant work furniture.</a:t>
            </a:r>
            <a:endParaRPr lang="en-US" dirty="0"/>
          </a:p>
        </p:txBody>
      </p:sp>
    </p:spTree>
    <p:extLst>
      <p:ext uri="{BB962C8B-B14F-4D97-AF65-F5344CB8AC3E}">
        <p14:creationId xmlns:p14="http://schemas.microsoft.com/office/powerpoint/2010/main" val="183725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err="1" smtClean="0"/>
              <a:t>gandhi’s</a:t>
            </a:r>
            <a:r>
              <a:rPr lang="en-US" dirty="0" smtClean="0"/>
              <a:t> </a:t>
            </a:r>
            <a:r>
              <a:rPr lang="en-US" dirty="0" err="1" smtClean="0"/>
              <a:t>nai</a:t>
            </a:r>
            <a:r>
              <a:rPr lang="en-US" dirty="0" smtClean="0"/>
              <a:t> </a:t>
            </a:r>
            <a:r>
              <a:rPr lang="en-US" dirty="0" err="1" smtClean="0"/>
              <a:t>taleem</a:t>
            </a:r>
            <a:endParaRPr lang="en-US" dirty="0"/>
          </a:p>
        </p:txBody>
      </p:sp>
      <p:sp>
        <p:nvSpPr>
          <p:cNvPr id="3" name="Content Placeholder 2"/>
          <p:cNvSpPr>
            <a:spLocks noGrp="1"/>
          </p:cNvSpPr>
          <p:nvPr>
            <p:ph idx="1"/>
          </p:nvPr>
        </p:nvSpPr>
        <p:spPr/>
        <p:txBody>
          <a:bodyPr/>
          <a:lstStyle/>
          <a:p>
            <a:r>
              <a:rPr lang="en-US" dirty="0" smtClean="0"/>
              <a:t>7 -14 years</a:t>
            </a:r>
          </a:p>
          <a:p>
            <a:r>
              <a:rPr lang="en-US" dirty="0"/>
              <a:t>e</a:t>
            </a:r>
            <a:r>
              <a:rPr lang="en-US" dirty="0" smtClean="0"/>
              <a:t>ducating the child in expanding circles</a:t>
            </a:r>
          </a:p>
          <a:p>
            <a:r>
              <a:rPr lang="en-US" dirty="0"/>
              <a:t>t</a:t>
            </a:r>
            <a:r>
              <a:rPr lang="en-US" dirty="0" smtClean="0"/>
              <a:t>hrough a productive craft</a:t>
            </a:r>
          </a:p>
          <a:p>
            <a:r>
              <a:rPr lang="en-US" dirty="0"/>
              <a:t>b</a:t>
            </a:r>
            <a:r>
              <a:rPr lang="en-US" dirty="0" smtClean="0"/>
              <a:t>lue print for learning from </a:t>
            </a:r>
            <a:r>
              <a:rPr lang="en-US" dirty="0" err="1" smtClean="0"/>
              <a:t>labour</a:t>
            </a:r>
            <a:r>
              <a:rPr lang="en-US" dirty="0" smtClean="0"/>
              <a:t> and for </a:t>
            </a:r>
            <a:r>
              <a:rPr lang="en-US" dirty="0" err="1" smtClean="0"/>
              <a:t>labour</a:t>
            </a:r>
            <a:endParaRPr lang="en-US" dirty="0" smtClean="0"/>
          </a:p>
          <a:p>
            <a:r>
              <a:rPr lang="en-US" dirty="0"/>
              <a:t>p</a:t>
            </a:r>
            <a:r>
              <a:rPr lang="en-US" dirty="0" smtClean="0"/>
              <a:t>rimarily an apprenticeship model</a:t>
            </a:r>
          </a:p>
          <a:p>
            <a:r>
              <a:rPr lang="en-US" dirty="0" smtClean="0"/>
              <a:t>anything not involved in the craft or the life of the child – not considered</a:t>
            </a:r>
            <a:endParaRPr lang="en-US" dirty="0"/>
          </a:p>
        </p:txBody>
      </p:sp>
    </p:spTree>
    <p:extLst>
      <p:ext uri="{BB962C8B-B14F-4D97-AF65-F5344CB8AC3E}">
        <p14:creationId xmlns:p14="http://schemas.microsoft.com/office/powerpoint/2010/main" val="194246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fontScale="90000"/>
          </a:bodyPr>
          <a:lstStyle/>
          <a:p>
            <a:r>
              <a:rPr lang="en-US" dirty="0" err="1"/>
              <a:t>s</a:t>
            </a:r>
            <a:r>
              <a:rPr lang="en-US" dirty="0" err="1" smtClean="0"/>
              <a:t>ri</a:t>
            </a:r>
            <a:r>
              <a:rPr lang="en-US" dirty="0" smtClean="0"/>
              <a:t> </a:t>
            </a:r>
            <a:r>
              <a:rPr lang="en-US" dirty="0" err="1" smtClean="0"/>
              <a:t>aurobindo</a:t>
            </a:r>
            <a:r>
              <a:rPr lang="en-US" dirty="0" smtClean="0"/>
              <a:t>: integral education</a:t>
            </a:r>
            <a:br>
              <a:rPr lang="en-US" dirty="0" smtClean="0"/>
            </a:br>
            <a:r>
              <a:rPr lang="en-US" dirty="0"/>
              <a:t>three basic </a:t>
            </a:r>
            <a:r>
              <a:rPr lang="en-US" dirty="0" smtClean="0"/>
              <a:t>tenets</a:t>
            </a:r>
            <a:r>
              <a:rPr lang="en-US" dirty="0"/>
              <a:t/>
            </a:r>
            <a:br>
              <a:rPr lang="en-US" dirty="0"/>
            </a:br>
            <a:endParaRPr lang="en-US" dirty="0"/>
          </a:p>
        </p:txBody>
      </p:sp>
      <p:sp>
        <p:nvSpPr>
          <p:cNvPr id="3" name="Content Placeholder 2"/>
          <p:cNvSpPr>
            <a:spLocks noGrp="1"/>
          </p:cNvSpPr>
          <p:nvPr>
            <p:ph idx="1"/>
          </p:nvPr>
        </p:nvSpPr>
        <p:spPr>
          <a:xfrm>
            <a:off x="457200" y="1524000"/>
            <a:ext cx="8229600" cy="4602163"/>
          </a:xfrm>
        </p:spPr>
        <p:txBody>
          <a:bodyPr>
            <a:normAutofit fontScale="92500" lnSpcReduction="10000"/>
          </a:bodyPr>
          <a:lstStyle/>
          <a:p>
            <a:pPr lvl="1"/>
            <a:r>
              <a:rPr lang="en-US" b="1" dirty="0" smtClean="0"/>
              <a:t>nothing </a:t>
            </a:r>
            <a:r>
              <a:rPr lang="en-US" b="1" dirty="0"/>
              <a:t>can be </a:t>
            </a:r>
            <a:r>
              <a:rPr lang="en-US" b="1" dirty="0" smtClean="0"/>
              <a:t>taught.</a:t>
            </a:r>
          </a:p>
          <a:p>
            <a:pPr lvl="2"/>
            <a:r>
              <a:rPr lang="en-US" b="1" dirty="0"/>
              <a:t>w</a:t>
            </a:r>
            <a:r>
              <a:rPr lang="en-US" b="1" dirty="0" smtClean="0"/>
              <a:t>hat the individual could do, what the </a:t>
            </a:r>
            <a:r>
              <a:rPr lang="en-US" b="1" i="1" dirty="0"/>
              <a:t>raison </a:t>
            </a:r>
            <a:r>
              <a:rPr lang="en-US" b="1" i="1" dirty="0" err="1" smtClean="0"/>
              <a:t>d'etre</a:t>
            </a:r>
            <a:r>
              <a:rPr lang="en-US" b="1" i="1" dirty="0" smtClean="0"/>
              <a:t> is, </a:t>
            </a:r>
            <a:r>
              <a:rPr lang="en-US" b="1" dirty="0" smtClean="0"/>
              <a:t>only he/she can figure out</a:t>
            </a:r>
          </a:p>
          <a:p>
            <a:pPr lvl="2"/>
            <a:r>
              <a:rPr lang="en-US" b="1" dirty="0" smtClean="0"/>
              <a:t>but everything can be learnt, if the mind is prepared</a:t>
            </a:r>
          </a:p>
          <a:p>
            <a:pPr lvl="1"/>
            <a:r>
              <a:rPr lang="en-US" b="1" dirty="0" smtClean="0"/>
              <a:t>the </a:t>
            </a:r>
            <a:r>
              <a:rPr lang="en-US" b="1" dirty="0"/>
              <a:t>mind has to be consulted in its own growth</a:t>
            </a:r>
            <a:r>
              <a:rPr lang="en-US" b="1" dirty="0" smtClean="0"/>
              <a:t>.</a:t>
            </a:r>
          </a:p>
          <a:p>
            <a:pPr lvl="2"/>
            <a:r>
              <a:rPr lang="en-US" b="1" dirty="0"/>
              <a:t>f</a:t>
            </a:r>
            <a:r>
              <a:rPr lang="en-US" b="1" dirty="0" smtClean="0"/>
              <a:t>inding out one’s calling in life</a:t>
            </a:r>
          </a:p>
          <a:p>
            <a:pPr lvl="2"/>
            <a:r>
              <a:rPr lang="en-US" b="1" dirty="0"/>
              <a:t>i</a:t>
            </a:r>
            <a:r>
              <a:rPr lang="en-US" b="1" dirty="0" smtClean="0"/>
              <a:t>nward focus the only way to go up the </a:t>
            </a:r>
            <a:r>
              <a:rPr lang="en-US" b="1" i="1" dirty="0" smtClean="0"/>
              <a:t>path</a:t>
            </a:r>
            <a:r>
              <a:rPr lang="en-US" b="1" dirty="0" smtClean="0"/>
              <a:t>.</a:t>
            </a:r>
            <a:endParaRPr lang="en-US" dirty="0"/>
          </a:p>
          <a:p>
            <a:pPr lvl="1"/>
            <a:r>
              <a:rPr lang="en-US" b="1" dirty="0" smtClean="0"/>
              <a:t>near </a:t>
            </a:r>
            <a:r>
              <a:rPr lang="en-US" b="1" dirty="0"/>
              <a:t>to </a:t>
            </a:r>
            <a:r>
              <a:rPr lang="en-US" b="1" dirty="0" smtClean="0"/>
              <a:t>far</a:t>
            </a:r>
          </a:p>
          <a:p>
            <a:pPr lvl="2"/>
            <a:r>
              <a:rPr lang="en-US" b="1" dirty="0"/>
              <a:t>f</a:t>
            </a:r>
            <a:r>
              <a:rPr lang="en-US" b="1" dirty="0" smtClean="0"/>
              <a:t>rom the concrete to the abstract – the way to metacognition</a:t>
            </a:r>
          </a:p>
          <a:p>
            <a:pPr lvl="2"/>
            <a:r>
              <a:rPr lang="en-US" b="1" dirty="0"/>
              <a:t>f</a:t>
            </a:r>
            <a:r>
              <a:rPr lang="en-US" b="1" dirty="0" smtClean="0"/>
              <a:t>rom the known towards the unknown</a:t>
            </a:r>
          </a:p>
          <a:p>
            <a:pPr lvl="2"/>
            <a:r>
              <a:rPr lang="en-US" b="1" dirty="0"/>
              <a:t>t</a:t>
            </a:r>
            <a:r>
              <a:rPr lang="en-US" b="1" dirty="0" smtClean="0"/>
              <a:t>o evolve!</a:t>
            </a:r>
            <a:endParaRPr lang="en-US" dirty="0"/>
          </a:p>
        </p:txBody>
      </p:sp>
    </p:spTree>
    <p:extLst>
      <p:ext uri="{BB962C8B-B14F-4D97-AF65-F5344CB8AC3E}">
        <p14:creationId xmlns:p14="http://schemas.microsoft.com/office/powerpoint/2010/main" val="28952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a:t>t</a:t>
            </a:r>
            <a:r>
              <a:rPr lang="en-US" dirty="0" smtClean="0"/>
              <a:t>he mother</a:t>
            </a:r>
            <a:br>
              <a:rPr lang="en-US" dirty="0" smtClean="0"/>
            </a:br>
            <a:r>
              <a:rPr lang="en-US" dirty="0" smtClean="0"/>
              <a:t>five axes of education</a:t>
            </a: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lvl="0"/>
            <a:r>
              <a:rPr lang="en-US" b="1" dirty="0"/>
              <a:t>p</a:t>
            </a:r>
            <a:r>
              <a:rPr lang="en-US" b="1" dirty="0" smtClean="0"/>
              <a:t>hysical:</a:t>
            </a:r>
            <a:r>
              <a:rPr lang="en-US" dirty="0"/>
              <a:t> governed by method, order, discipline, process</a:t>
            </a:r>
            <a:endParaRPr lang="en-US" b="1" dirty="0" smtClean="0"/>
          </a:p>
          <a:p>
            <a:r>
              <a:rPr lang="en-US" b="1" dirty="0"/>
              <a:t>m</a:t>
            </a:r>
            <a:r>
              <a:rPr lang="en-US" b="1" dirty="0" smtClean="0"/>
              <a:t>ental: </a:t>
            </a:r>
          </a:p>
          <a:p>
            <a:pPr lvl="1"/>
            <a:r>
              <a:rPr lang="en-US" dirty="0" smtClean="0"/>
              <a:t>power </a:t>
            </a:r>
            <a:r>
              <a:rPr lang="en-US" dirty="0"/>
              <a:t>of concentration, the capacity of attention. </a:t>
            </a:r>
            <a:endParaRPr lang="en-US" dirty="0" smtClean="0"/>
          </a:p>
          <a:p>
            <a:pPr lvl="1"/>
            <a:r>
              <a:rPr lang="en-US" dirty="0" smtClean="0"/>
              <a:t>capacities </a:t>
            </a:r>
            <a:r>
              <a:rPr lang="en-US" dirty="0"/>
              <a:t>of expansion, widening, complexity and </a:t>
            </a:r>
            <a:r>
              <a:rPr lang="en-US" dirty="0" smtClean="0"/>
              <a:t>richness.</a:t>
            </a:r>
          </a:p>
          <a:p>
            <a:pPr lvl="1"/>
            <a:r>
              <a:rPr lang="en-US" dirty="0" err="1"/>
              <a:t>o</a:t>
            </a:r>
            <a:r>
              <a:rPr lang="en-US" dirty="0" err="1" smtClean="0"/>
              <a:t>rganisation</a:t>
            </a:r>
            <a:r>
              <a:rPr lang="en-US" dirty="0" smtClean="0"/>
              <a:t> </a:t>
            </a:r>
            <a:r>
              <a:rPr lang="en-US" dirty="0"/>
              <a:t>of one’s ideas around a central idea, a higher ideal or a supremely luminous idea that will serve as a guide in life. </a:t>
            </a:r>
            <a:endParaRPr lang="en-US" dirty="0" smtClean="0"/>
          </a:p>
          <a:p>
            <a:pPr lvl="1"/>
            <a:r>
              <a:rPr lang="en-US" dirty="0"/>
              <a:t>t</a:t>
            </a:r>
            <a:r>
              <a:rPr lang="en-US" dirty="0" smtClean="0"/>
              <a:t>hought-control</a:t>
            </a:r>
            <a:r>
              <a:rPr lang="en-US" dirty="0"/>
              <a:t>, rejection of undesirable thoughts, to become able to think only what one wants and when one wants. </a:t>
            </a:r>
            <a:endParaRPr lang="en-US" dirty="0" smtClean="0"/>
          </a:p>
          <a:p>
            <a:pPr lvl="1"/>
            <a:r>
              <a:rPr lang="en-US" dirty="0"/>
              <a:t>d</a:t>
            </a:r>
            <a:r>
              <a:rPr lang="en-US" dirty="0" smtClean="0"/>
              <a:t>evelopment </a:t>
            </a:r>
            <a:r>
              <a:rPr lang="en-US" dirty="0"/>
              <a:t>of mental silence, perfect calm and a more and more total receptivity to inspirations coming from the higher regions of the being. </a:t>
            </a:r>
          </a:p>
          <a:p>
            <a:pPr lvl="0"/>
            <a:r>
              <a:rPr lang="en-US" b="1" dirty="0" smtClean="0"/>
              <a:t>vital:</a:t>
            </a:r>
            <a:r>
              <a:rPr lang="en-US" dirty="0"/>
              <a:t> holds power, energy, enthusiasm, effective dynamism</a:t>
            </a:r>
          </a:p>
          <a:p>
            <a:pPr lvl="0"/>
            <a:r>
              <a:rPr lang="en-US" b="1" dirty="0"/>
              <a:t>p</a:t>
            </a:r>
            <a:r>
              <a:rPr lang="en-US" b="1" dirty="0" smtClean="0"/>
              <a:t>sychic: </a:t>
            </a:r>
            <a:r>
              <a:rPr lang="en-US" dirty="0"/>
              <a:t>immortal life, endless time, limitless space, ever-progressive change, unbroken continuity in the universe of forms.</a:t>
            </a:r>
            <a:endParaRPr lang="en-US" dirty="0" smtClean="0"/>
          </a:p>
          <a:p>
            <a:r>
              <a:rPr lang="en-US" b="1" dirty="0"/>
              <a:t>s</a:t>
            </a:r>
            <a:r>
              <a:rPr lang="en-US" b="1" dirty="0" smtClean="0"/>
              <a:t>piritual: </a:t>
            </a:r>
            <a:r>
              <a:rPr lang="en-US" dirty="0"/>
              <a:t>to live the infinite and the eternal, to be projected beyond all creation, beyond time and space</a:t>
            </a:r>
          </a:p>
        </p:txBody>
      </p:sp>
    </p:spTree>
    <p:extLst>
      <p:ext uri="{BB962C8B-B14F-4D97-AF65-F5344CB8AC3E}">
        <p14:creationId xmlns:p14="http://schemas.microsoft.com/office/powerpoint/2010/main" val="350492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t>
            </a:r>
            <a:endParaRPr lang="en-US" dirty="0"/>
          </a:p>
        </p:txBody>
      </p:sp>
      <p:sp>
        <p:nvSpPr>
          <p:cNvPr id="3" name="Content Placeholder 2"/>
          <p:cNvSpPr>
            <a:spLocks noGrp="1"/>
          </p:cNvSpPr>
          <p:nvPr>
            <p:ph idx="1"/>
          </p:nvPr>
        </p:nvSpPr>
        <p:spPr/>
        <p:txBody>
          <a:bodyPr/>
          <a:lstStyle/>
          <a:p>
            <a:r>
              <a:rPr lang="en-US" dirty="0" smtClean="0"/>
              <a:t>what are we up to?</a:t>
            </a:r>
          </a:p>
          <a:p>
            <a:r>
              <a:rPr lang="en-US" dirty="0"/>
              <a:t>i</a:t>
            </a:r>
            <a:r>
              <a:rPr lang="en-US" dirty="0" smtClean="0"/>
              <a:t>s there any scope for improvement?</a:t>
            </a:r>
          </a:p>
          <a:p>
            <a:pPr lvl="1"/>
            <a:r>
              <a:rPr lang="en-US" dirty="0" smtClean="0"/>
              <a:t>In ourselves</a:t>
            </a:r>
          </a:p>
          <a:p>
            <a:pPr lvl="1"/>
            <a:r>
              <a:rPr lang="en-US" dirty="0" smtClean="0"/>
              <a:t>In our environments</a:t>
            </a:r>
          </a:p>
          <a:p>
            <a:pPr lvl="1"/>
            <a:r>
              <a:rPr lang="en-US" dirty="0" smtClean="0"/>
              <a:t>In our delivery methods to impart education</a:t>
            </a:r>
          </a:p>
          <a:p>
            <a:pPr lvl="1"/>
            <a:r>
              <a:rPr lang="en-US" dirty="0" smtClean="0"/>
              <a:t>In our lives</a:t>
            </a:r>
          </a:p>
          <a:p>
            <a:r>
              <a:rPr lang="en-US" dirty="0"/>
              <a:t>l</a:t>
            </a:r>
            <a:r>
              <a:rPr lang="en-US" dirty="0" smtClean="0"/>
              <a:t>et us think…</a:t>
            </a:r>
            <a:endParaRPr lang="en-US" dirty="0"/>
          </a:p>
        </p:txBody>
      </p:sp>
    </p:spTree>
    <p:extLst>
      <p:ext uri="{BB962C8B-B14F-4D97-AF65-F5344CB8AC3E}">
        <p14:creationId xmlns:p14="http://schemas.microsoft.com/office/powerpoint/2010/main" val="316348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othisaivu.files.wordpress.com/2013/09/life-arts.jpg?w=213&amp;h=1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2028825" cy="9715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19643740">
            <a:off x="195065" y="2286544"/>
            <a:ext cx="2655528" cy="369332"/>
          </a:xfrm>
          <a:prstGeom prst="rect">
            <a:avLst/>
          </a:prstGeom>
          <a:noFill/>
        </p:spPr>
        <p:txBody>
          <a:bodyPr wrap="square" rtlCol="0">
            <a:spAutoFit/>
          </a:bodyPr>
          <a:lstStyle/>
          <a:p>
            <a:r>
              <a:rPr lang="en-US" dirty="0" smtClean="0"/>
              <a:t>vita </a:t>
            </a:r>
            <a:r>
              <a:rPr lang="en-US" dirty="0" err="1" smtClean="0"/>
              <a:t>brevis</a:t>
            </a:r>
            <a:r>
              <a:rPr lang="en-US" dirty="0" smtClean="0"/>
              <a:t>, </a:t>
            </a:r>
            <a:r>
              <a:rPr lang="en-US" dirty="0" err="1" smtClean="0"/>
              <a:t>ars</a:t>
            </a:r>
            <a:r>
              <a:rPr lang="en-US" dirty="0" smtClean="0"/>
              <a:t> longa</a:t>
            </a:r>
            <a:endParaRPr lang="en-US" dirty="0"/>
          </a:p>
        </p:txBody>
      </p:sp>
      <p:sp>
        <p:nvSpPr>
          <p:cNvPr id="5" name="Rectangle 4"/>
          <p:cNvSpPr/>
          <p:nvPr/>
        </p:nvSpPr>
        <p:spPr>
          <a:xfrm rot="969549">
            <a:off x="4969118" y="659199"/>
            <a:ext cx="4167261" cy="646331"/>
          </a:xfrm>
          <a:prstGeom prst="rect">
            <a:avLst/>
          </a:prstGeom>
        </p:spPr>
        <p:txBody>
          <a:bodyPr wrap="square">
            <a:spAutoFit/>
          </a:bodyPr>
          <a:lstStyle/>
          <a:p>
            <a:r>
              <a:rPr lang="en-US" dirty="0"/>
              <a:t>The </a:t>
            </a:r>
            <a:r>
              <a:rPr lang="en-US" dirty="0" err="1"/>
              <a:t>lyf</a:t>
            </a:r>
            <a:r>
              <a:rPr lang="en-US" dirty="0"/>
              <a:t> so short, the craft so long to </a:t>
            </a:r>
            <a:r>
              <a:rPr lang="en-US" dirty="0" err="1"/>
              <a:t>lerne</a:t>
            </a:r>
            <a:r>
              <a:rPr lang="en-US" dirty="0"/>
              <a:t>.</a:t>
            </a:r>
          </a:p>
          <a:p>
            <a:r>
              <a:rPr lang="en-US" dirty="0" smtClean="0"/>
              <a:t>-- Chaucer </a:t>
            </a:r>
            <a:r>
              <a:rPr lang="en-US" dirty="0"/>
              <a:t>Parliament of Fowls </a:t>
            </a:r>
            <a:r>
              <a:rPr lang="en-US" dirty="0" smtClean="0"/>
              <a:t>1.1 </a:t>
            </a:r>
            <a:r>
              <a:rPr lang="en-US" dirty="0"/>
              <a:t>c 1380 </a:t>
            </a:r>
          </a:p>
        </p:txBody>
      </p:sp>
      <p:sp>
        <p:nvSpPr>
          <p:cNvPr id="6" name="Rectangle 5"/>
          <p:cNvSpPr/>
          <p:nvPr/>
        </p:nvSpPr>
        <p:spPr>
          <a:xfrm>
            <a:off x="361889" y="982364"/>
            <a:ext cx="3076740" cy="369332"/>
          </a:xfrm>
          <a:prstGeom prst="rect">
            <a:avLst/>
          </a:prstGeom>
        </p:spPr>
        <p:txBody>
          <a:bodyPr wrap="none">
            <a:spAutoFit/>
          </a:bodyPr>
          <a:lstStyle/>
          <a:p>
            <a:r>
              <a:rPr lang="en-US" dirty="0" smtClean="0"/>
              <a:t>-- Hippocrates </a:t>
            </a:r>
            <a:r>
              <a:rPr lang="en-US" dirty="0"/>
              <a:t>(</a:t>
            </a:r>
            <a:r>
              <a:rPr lang="en-US" i="1" dirty="0"/>
              <a:t>Aphorisms</a:t>
            </a:r>
            <a:r>
              <a:rPr lang="en-US" dirty="0"/>
              <a:t> 1</a:t>
            </a:r>
            <a:r>
              <a:rPr lang="en-US" dirty="0" smtClean="0"/>
              <a:t>.1 )</a:t>
            </a:r>
            <a:endParaRPr lang="en-US" dirty="0"/>
          </a:p>
        </p:txBody>
      </p:sp>
      <p:sp>
        <p:nvSpPr>
          <p:cNvPr id="7" name="TextBox 6"/>
          <p:cNvSpPr txBox="1"/>
          <p:nvPr/>
        </p:nvSpPr>
        <p:spPr>
          <a:xfrm>
            <a:off x="2003681" y="5181600"/>
            <a:ext cx="5715000" cy="1569660"/>
          </a:xfrm>
          <a:prstGeom prst="rect">
            <a:avLst/>
          </a:prstGeom>
          <a:noFill/>
        </p:spPr>
        <p:txBody>
          <a:bodyPr wrap="square" rtlCol="0">
            <a:spAutoFit/>
          </a:bodyPr>
          <a:lstStyle/>
          <a:p>
            <a:r>
              <a:rPr lang="en-US" sz="4800" dirty="0"/>
              <a:t>s</a:t>
            </a:r>
            <a:r>
              <a:rPr lang="en-US" sz="4800" dirty="0" smtClean="0"/>
              <a:t>o… </a:t>
            </a:r>
          </a:p>
          <a:p>
            <a:r>
              <a:rPr lang="en-US" sz="4800" dirty="0" smtClean="0"/>
              <a:t>what </a:t>
            </a:r>
            <a:r>
              <a:rPr lang="en-US" sz="4800" b="1" i="1" dirty="0" smtClean="0"/>
              <a:t>can</a:t>
            </a:r>
            <a:r>
              <a:rPr lang="en-US" sz="4800" dirty="0" smtClean="0"/>
              <a:t> one do?</a:t>
            </a:r>
            <a:endParaRPr lang="en-US" sz="4800" dirty="0"/>
          </a:p>
        </p:txBody>
      </p:sp>
      <p:sp>
        <p:nvSpPr>
          <p:cNvPr id="8" name="Rectangle 7"/>
          <p:cNvSpPr/>
          <p:nvPr/>
        </p:nvSpPr>
        <p:spPr>
          <a:xfrm rot="1267192">
            <a:off x="3768564" y="2304723"/>
            <a:ext cx="5410200" cy="815608"/>
          </a:xfrm>
          <a:prstGeom prst="rect">
            <a:avLst/>
          </a:prstGeom>
        </p:spPr>
        <p:txBody>
          <a:bodyPr wrap="square">
            <a:spAutoFit/>
          </a:bodyPr>
          <a:lstStyle/>
          <a:p>
            <a:r>
              <a:rPr lang="ta-IN" dirty="0"/>
              <a:t>அருவினை யென்ப உளவோ கருவியான்</a:t>
            </a:r>
            <a:br>
              <a:rPr lang="ta-IN" dirty="0"/>
            </a:br>
            <a:r>
              <a:rPr lang="ta-IN" dirty="0"/>
              <a:t>காலம் அறிந்து செயின்</a:t>
            </a:r>
            <a:r>
              <a:rPr lang="ta-IN" dirty="0" smtClean="0"/>
              <a:t>.</a:t>
            </a:r>
            <a:endParaRPr lang="en-US" dirty="0" smtClean="0"/>
          </a:p>
          <a:p>
            <a:r>
              <a:rPr lang="en-US" sz="1050" i="1" dirty="0" smtClean="0"/>
              <a:t>-- </a:t>
            </a:r>
            <a:r>
              <a:rPr lang="en-US" sz="1050" i="1" dirty="0" err="1" smtClean="0"/>
              <a:t>திருவள்ளுவர்</a:t>
            </a:r>
            <a:r>
              <a:rPr lang="en-US" sz="1050" i="1" dirty="0" smtClean="0"/>
              <a:t> (</a:t>
            </a:r>
            <a:r>
              <a:rPr lang="en-US" sz="1050" i="1" dirty="0" err="1" smtClean="0"/>
              <a:t>பொருட்பால்</a:t>
            </a:r>
            <a:r>
              <a:rPr lang="en-US" sz="1050" i="1" dirty="0" smtClean="0"/>
              <a:t>/</a:t>
            </a:r>
            <a:r>
              <a:rPr lang="en-US" sz="1050" i="1" dirty="0" err="1" smtClean="0"/>
              <a:t>அரசியல்</a:t>
            </a:r>
            <a:r>
              <a:rPr lang="en-US" sz="1050" i="1" dirty="0" smtClean="0"/>
              <a:t>/</a:t>
            </a:r>
            <a:r>
              <a:rPr lang="en-US" sz="1050" i="1" dirty="0" err="1" smtClean="0"/>
              <a:t>காலம்</a:t>
            </a:r>
            <a:r>
              <a:rPr lang="en-US" sz="1050" i="1" dirty="0" smtClean="0"/>
              <a:t> </a:t>
            </a:r>
            <a:r>
              <a:rPr lang="en-US" sz="1050" i="1" dirty="0" err="1" smtClean="0"/>
              <a:t>அறிதல்</a:t>
            </a:r>
            <a:r>
              <a:rPr lang="en-US" sz="1050" i="1" dirty="0" smtClean="0"/>
              <a:t>/483)</a:t>
            </a:r>
            <a:endParaRPr lang="en-US" sz="1050" i="1" dirty="0"/>
          </a:p>
        </p:txBody>
      </p:sp>
      <p:sp>
        <p:nvSpPr>
          <p:cNvPr id="9" name="Rectangle 8"/>
          <p:cNvSpPr/>
          <p:nvPr/>
        </p:nvSpPr>
        <p:spPr>
          <a:xfrm rot="20210067">
            <a:off x="-52570" y="3559172"/>
            <a:ext cx="4953000" cy="815608"/>
          </a:xfrm>
          <a:prstGeom prst="rect">
            <a:avLst/>
          </a:prstGeom>
        </p:spPr>
        <p:txBody>
          <a:bodyPr wrap="square">
            <a:spAutoFit/>
          </a:bodyPr>
          <a:lstStyle/>
          <a:p>
            <a:r>
              <a:rPr lang="ta-IN" dirty="0"/>
              <a:t>ஞாலம் கருதினுங் கைகூடுங் காலம்</a:t>
            </a:r>
            <a:br>
              <a:rPr lang="ta-IN" dirty="0"/>
            </a:br>
            <a:r>
              <a:rPr lang="ta-IN" dirty="0"/>
              <a:t>கருதி இடத்தாற் செயின். </a:t>
            </a:r>
            <a:endParaRPr lang="en-US" dirty="0" smtClean="0"/>
          </a:p>
          <a:p>
            <a:r>
              <a:rPr lang="en-US" sz="1100" b="1" i="1" dirty="0"/>
              <a:t>-- </a:t>
            </a:r>
            <a:r>
              <a:rPr lang="en-US" sz="1100" b="1" i="1" dirty="0" err="1"/>
              <a:t>திருவள்ளுவர்</a:t>
            </a:r>
            <a:r>
              <a:rPr lang="en-US" sz="1100" b="1" i="1" dirty="0"/>
              <a:t> (</a:t>
            </a:r>
            <a:r>
              <a:rPr lang="en-US" sz="1100" b="1" i="1" dirty="0" err="1"/>
              <a:t>பொருட்பால்</a:t>
            </a:r>
            <a:r>
              <a:rPr lang="en-US" sz="1100" b="1" i="1" dirty="0"/>
              <a:t>/</a:t>
            </a:r>
            <a:r>
              <a:rPr lang="en-US" sz="1100" b="1" i="1" dirty="0" err="1"/>
              <a:t>அரசியல்</a:t>
            </a:r>
            <a:r>
              <a:rPr lang="en-US" sz="1100" b="1" i="1" dirty="0"/>
              <a:t>/</a:t>
            </a:r>
            <a:r>
              <a:rPr lang="en-US" sz="1100" b="1" i="1" dirty="0" err="1"/>
              <a:t>காலம்</a:t>
            </a:r>
            <a:r>
              <a:rPr lang="en-US" sz="1100" b="1" i="1" dirty="0"/>
              <a:t> </a:t>
            </a:r>
            <a:r>
              <a:rPr lang="en-US" sz="1100" b="1" i="1" dirty="0" err="1" smtClean="0"/>
              <a:t>அறிதல்</a:t>
            </a:r>
            <a:r>
              <a:rPr lang="en-US" sz="1100" b="1" i="1" dirty="0" smtClean="0"/>
              <a:t>/484)</a:t>
            </a:r>
            <a:endParaRPr lang="en-US" sz="1100" b="1" i="1" dirty="0"/>
          </a:p>
        </p:txBody>
      </p:sp>
      <p:sp>
        <p:nvSpPr>
          <p:cNvPr id="10" name="Rectangle 9"/>
          <p:cNvSpPr/>
          <p:nvPr/>
        </p:nvSpPr>
        <p:spPr>
          <a:xfrm rot="750505">
            <a:off x="4008129" y="4424179"/>
            <a:ext cx="4572000" cy="1200329"/>
          </a:xfrm>
          <a:prstGeom prst="rect">
            <a:avLst/>
          </a:prstGeom>
        </p:spPr>
        <p:txBody>
          <a:bodyPr>
            <a:spAutoFit/>
          </a:bodyPr>
          <a:lstStyle/>
          <a:p>
            <a:r>
              <a:rPr lang="hi-IN" dirty="0"/>
              <a:t>जैसे नदी बह जाती है और लौटकर नहीं आती, उसी प्रकार रात और दिन मनुष्य की आयु लेकर चले जाते हैं, फिर नहीं आते। </a:t>
            </a:r>
            <a:endParaRPr lang="en-US" dirty="0" smtClean="0"/>
          </a:p>
          <a:p>
            <a:r>
              <a:rPr lang="en-US" dirty="0" smtClean="0"/>
              <a:t>-</a:t>
            </a:r>
            <a:r>
              <a:rPr lang="hi-IN" dirty="0" smtClean="0"/>
              <a:t>– </a:t>
            </a:r>
            <a:r>
              <a:rPr lang="hi-IN" dirty="0"/>
              <a:t>महाभारत</a:t>
            </a:r>
            <a:endParaRPr lang="en-US" dirty="0"/>
          </a:p>
        </p:txBody>
      </p:sp>
    </p:spTree>
    <p:extLst>
      <p:ext uri="{BB962C8B-B14F-4D97-AF65-F5344CB8AC3E}">
        <p14:creationId xmlns:p14="http://schemas.microsoft.com/office/powerpoint/2010/main" val="7100617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 y="4724400"/>
            <a:ext cx="6553200" cy="2246769"/>
          </a:xfrm>
          <a:prstGeom prst="rect">
            <a:avLst/>
          </a:prstGeom>
        </p:spPr>
        <p:txBody>
          <a:bodyPr wrap="square">
            <a:spAutoFit/>
          </a:bodyPr>
          <a:lstStyle/>
          <a:p>
            <a:r>
              <a:rPr lang="en-US" sz="2000" dirty="0"/>
              <a:t>Everyone has in him something divine, something his own, a chance of perfection and strength in however small a sphere which God offers him to take or refuse. The task is to find it, develop it &amp; use it.  The chief aim of education should be to help the growing soul to draw out that in itself which is best and make it perfect for a noble use.</a:t>
            </a:r>
          </a:p>
          <a:p>
            <a:r>
              <a:rPr lang="en-US" sz="2000" dirty="0" smtClean="0"/>
              <a:t>-- </a:t>
            </a:r>
            <a:r>
              <a:rPr lang="en-US" sz="2000" i="1" dirty="0" smtClean="0"/>
              <a:t>Sri </a:t>
            </a:r>
            <a:r>
              <a:rPr lang="en-US" sz="2000" i="1" dirty="0" err="1"/>
              <a:t>Aurobindo</a:t>
            </a:r>
            <a:endParaRPr lang="en-US" sz="2000" i="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425" y="0"/>
            <a:ext cx="269557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102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2267</Words>
  <Application>Microsoft Office PowerPoint</Application>
  <PresentationFormat>On-screen Show (4:3)</PresentationFormat>
  <Paragraphs>212</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education</vt:lpstr>
      <vt:lpstr>PowerPoint Presentation</vt:lpstr>
      <vt:lpstr>caveats!</vt:lpstr>
      <vt:lpstr>what is education? </vt:lpstr>
      <vt:lpstr>of course, of course…</vt:lpstr>
      <vt:lpstr>so, what’s the story?</vt:lpstr>
      <vt:lpstr>…the universe is made of stories, not of atoms!  – muriel rukeyser</vt:lpstr>
      <vt:lpstr>the power of stories of symbols…</vt:lpstr>
      <vt:lpstr>the power of stories of contexts &amp; connections</vt:lpstr>
      <vt:lpstr>abstractions in education</vt:lpstr>
      <vt:lpstr>brain: the very basics</vt:lpstr>
      <vt:lpstr>…let us focus on cerebrum!</vt:lpstr>
      <vt:lpstr>storehouse of memories / learning</vt:lpstr>
      <vt:lpstr>the most important aspect of this cerebrum – apart from the memory is that it is the seat of… </vt:lpstr>
      <vt:lpstr>how do connections happen…</vt:lpstr>
      <vt:lpstr>stories are  the way…</vt:lpstr>
      <vt:lpstr>montessori has ‘five great stories!’ </vt:lpstr>
      <vt:lpstr>PowerPoint Presentation</vt:lpstr>
      <vt:lpstr>stages of human development (in one lifetime, that is!)</vt:lpstr>
      <vt:lpstr>miracles in the womb…</vt:lpstr>
      <vt:lpstr>miracles in the womb…</vt:lpstr>
      <vt:lpstr>miracles in the womb…</vt:lpstr>
      <vt:lpstr>piaget, steiner, montessori</vt:lpstr>
      <vt:lpstr>jean piaget</vt:lpstr>
      <vt:lpstr>rudolf steiner</vt:lpstr>
      <vt:lpstr>maria montessori</vt:lpstr>
      <vt:lpstr>maria montessori</vt:lpstr>
      <vt:lpstr>some interesting montessori ideas</vt:lpstr>
      <vt:lpstr>gandhi’s nai taleem</vt:lpstr>
      <vt:lpstr>sri aurobindo: integral education three basic tenets </vt:lpstr>
      <vt:lpstr>the mother five axes of education</vt:lpstr>
      <vt:lpstr>so,</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dc:title>
  <dc:creator>Spar II</dc:creator>
  <cp:lastModifiedBy>chandar</cp:lastModifiedBy>
  <cp:revision>74</cp:revision>
  <dcterms:created xsi:type="dcterms:W3CDTF">2006-08-16T00:00:00Z</dcterms:created>
  <dcterms:modified xsi:type="dcterms:W3CDTF">2013-11-21T00:29:30Z</dcterms:modified>
</cp:coreProperties>
</file>